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47"/>
  </p:notesMasterIdLst>
  <p:sldIdLst>
    <p:sldId id="256" r:id="rId2"/>
    <p:sldId id="296" r:id="rId3"/>
    <p:sldId id="297" r:id="rId4"/>
    <p:sldId id="298" r:id="rId5"/>
    <p:sldId id="300" r:id="rId6"/>
    <p:sldId id="299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5" r:id="rId19"/>
    <p:sldId id="312" r:id="rId20"/>
    <p:sldId id="313" r:id="rId21"/>
    <p:sldId id="316" r:id="rId22"/>
    <p:sldId id="318" r:id="rId23"/>
    <p:sldId id="319" r:id="rId24"/>
    <p:sldId id="321" r:id="rId25"/>
    <p:sldId id="322" r:id="rId26"/>
    <p:sldId id="324" r:id="rId27"/>
    <p:sldId id="325" r:id="rId28"/>
    <p:sldId id="326" r:id="rId29"/>
    <p:sldId id="327" r:id="rId30"/>
    <p:sldId id="328" r:id="rId31"/>
    <p:sldId id="268" r:id="rId32"/>
    <p:sldId id="323" r:id="rId33"/>
    <p:sldId id="257" r:id="rId34"/>
    <p:sldId id="329" r:id="rId35"/>
    <p:sldId id="330" r:id="rId36"/>
    <p:sldId id="332" r:id="rId37"/>
    <p:sldId id="333" r:id="rId38"/>
    <p:sldId id="335" r:id="rId39"/>
    <p:sldId id="336" r:id="rId40"/>
    <p:sldId id="338" r:id="rId41"/>
    <p:sldId id="339" r:id="rId42"/>
    <p:sldId id="340" r:id="rId43"/>
    <p:sldId id="341" r:id="rId44"/>
    <p:sldId id="258" r:id="rId45"/>
    <p:sldId id="280" r:id="rId4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Roboto Slab" panose="020B0604020202020204" charset="0"/>
      <p:regular r:id="rId52"/>
      <p:bold r:id="rId53"/>
    </p:embeddedFont>
    <p:embeddedFont>
      <p:font typeface="Source Sans Pro" panose="020B0503030403020204" pitchFamily="34" charset="0"/>
      <p:regular r:id="rId54"/>
      <p:bold r:id="rId55"/>
      <p:italic r:id="rId56"/>
      <p:boldItalic r:id="rId57"/>
    </p:embeddedFont>
    <p:embeddedFont>
      <p:font typeface="Staatliches" panose="020B0604020202020204" charset="0"/>
      <p:regular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5" autoAdjust="0"/>
    <p:restoredTop sz="75893" autoAdjust="0"/>
  </p:normalViewPr>
  <p:slideViewPr>
    <p:cSldViewPr snapToGrid="0">
      <p:cViewPr varScale="1">
        <p:scale>
          <a:sx n="115" d="100"/>
          <a:sy n="115" d="100"/>
        </p:scale>
        <p:origin x="14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0-02T16:43:08.39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1,'8743'0,"-8729"0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0-02T16:43:23.365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0,'7969'0,"-7951"0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0-02T16:43:26.914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0,'694'0,"-674"0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0-02T16:43:39.77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1,'7958'0,"-7944"0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0-02T16:44:03.732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1,'743'0,"-786"0,22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pn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abf1dbd17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abf1dbd17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6405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1721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55015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88993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01272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31052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87153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601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25834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37344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97379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430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7747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74846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8165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8044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7601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5931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52907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0220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7339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6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Relationship Id="rId6" Type="http://schemas.openxmlformats.org/officeDocument/2006/relationships/image" Target="../media/image6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customXml" Target="../ink/ink5.xml"/><Relationship Id="rId3" Type="http://schemas.openxmlformats.org/officeDocument/2006/relationships/image" Target="../media/image33.png"/><Relationship Id="rId7" Type="http://schemas.openxmlformats.org/officeDocument/2006/relationships/customXml" Target="../ink/ink2.xml"/><Relationship Id="rId12" Type="http://schemas.openxmlformats.org/officeDocument/2006/relationships/image" Target="../media/image3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6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0" Type="http://schemas.openxmlformats.org/officeDocument/2006/relationships/image" Target="../media/image38.png"/><Relationship Id="rId4" Type="http://schemas.openxmlformats.org/officeDocument/2006/relationships/image" Target="../media/image34.svg"/><Relationship Id="rId9" Type="http://schemas.openxmlformats.org/officeDocument/2006/relationships/customXml" Target="../ink/ink3.xml"/><Relationship Id="rId1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9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19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16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227573" y="1909656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PRÊT À DÉPENSER</a:t>
            </a:r>
            <a:endParaRPr dirty="0"/>
          </a:p>
        </p:txBody>
      </p:sp>
      <p:sp>
        <p:nvSpPr>
          <p:cNvPr id="4" name="Google Shape;119;p18">
            <a:extLst>
              <a:ext uri="{FF2B5EF4-FFF2-40B4-BE49-F238E27FC236}">
                <a16:creationId xmlns:a16="http://schemas.microsoft.com/office/drawing/2014/main" id="{A5050076-6DCB-46FE-B564-42166BB8824D}"/>
              </a:ext>
            </a:extLst>
          </p:cNvPr>
          <p:cNvSpPr txBox="1">
            <a:spLocks/>
          </p:cNvSpPr>
          <p:nvPr/>
        </p:nvSpPr>
        <p:spPr>
          <a:xfrm>
            <a:off x="1227573" y="3254390"/>
            <a:ext cx="47796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dirty="0"/>
              <a:t>Construire un modèle de scoring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9984835-0FBA-42EE-BD1F-4E7C8410311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648018" y="522701"/>
            <a:ext cx="2773909" cy="27739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1F2F4D9-3A30-4A86-BCAB-C96849FA0A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AD8BB85-8464-4C74-B735-8F44A194A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969"/>
            <a:ext cx="784800" cy="78480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32000" endPos="38500" dist="50800" dir="5400000" sy="-100000" algn="bl" rotWithShape="0"/>
          </a:effectLst>
        </p:spPr>
      </p:pic>
      <p:sp>
        <p:nvSpPr>
          <p:cNvPr id="4" name="Google Shape;263;p29">
            <a:extLst>
              <a:ext uri="{FF2B5EF4-FFF2-40B4-BE49-F238E27FC236}">
                <a16:creationId xmlns:a16="http://schemas.microsoft.com/office/drawing/2014/main" id="{B2EAF5C5-286A-43D4-B2F9-7640E1B1CB2C}"/>
              </a:ext>
            </a:extLst>
          </p:cNvPr>
          <p:cNvSpPr txBox="1">
            <a:spLocks/>
          </p:cNvSpPr>
          <p:nvPr/>
        </p:nvSpPr>
        <p:spPr>
          <a:xfrm>
            <a:off x="-343471" y="765732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2. Données</a:t>
            </a:r>
          </a:p>
        </p:txBody>
      </p:sp>
      <p:sp>
        <p:nvSpPr>
          <p:cNvPr id="5" name="Google Shape;263;p29">
            <a:extLst>
              <a:ext uri="{FF2B5EF4-FFF2-40B4-BE49-F238E27FC236}">
                <a16:creationId xmlns:a16="http://schemas.microsoft.com/office/drawing/2014/main" id="{A4D025FD-A4C3-46AE-B70E-CAB4F1ACCFBA}"/>
              </a:ext>
            </a:extLst>
          </p:cNvPr>
          <p:cNvSpPr txBox="1">
            <a:spLocks/>
          </p:cNvSpPr>
          <p:nvPr/>
        </p:nvSpPr>
        <p:spPr>
          <a:xfrm>
            <a:off x="3298154" y="104701"/>
            <a:ext cx="2550799" cy="643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2000" dirty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Type de </a:t>
            </a:r>
            <a:r>
              <a:rPr lang="fr-FR" sz="2000" dirty="0" err="1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Features</a:t>
            </a:r>
            <a:endParaRPr lang="fr-FR" sz="1800" dirty="0">
              <a:solidFill>
                <a:schemeClr val="accent1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6CC65D6-A89B-429B-891C-F4B2C16B0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528" y="2771774"/>
            <a:ext cx="1276045" cy="127604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241F144-9416-4CF4-907D-731928E891AF}"/>
              </a:ext>
            </a:extLst>
          </p:cNvPr>
          <p:cNvSpPr txBox="1"/>
          <p:nvPr/>
        </p:nvSpPr>
        <p:spPr>
          <a:xfrm>
            <a:off x="1128270" y="2249744"/>
            <a:ext cx="1618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000"/>
              <a:buFont typeface="Source Sans Pro"/>
              <a:buNone/>
              <a:tabLst/>
              <a:defRPr/>
            </a:pPr>
            <a:r>
              <a:rPr kumimoji="0" lang="fr-FR" sz="2000" b="1" i="0" u="none" strike="noStrike" kern="0" cap="none" spc="0" normalizeH="0" baseline="0" noProof="0" dirty="0">
                <a:ln>
                  <a:noFill/>
                </a:ln>
                <a:solidFill>
                  <a:srgbClr val="263238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Booléennes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1A88AD5D-A2E7-4D95-A394-5E9DF5DB21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3977" y="2457449"/>
            <a:ext cx="1276045" cy="127604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8BD0CF6-FE47-4F78-8B40-1D35E1B4E4DA}"/>
              </a:ext>
            </a:extLst>
          </p:cNvPr>
          <p:cNvSpPr txBox="1"/>
          <p:nvPr/>
        </p:nvSpPr>
        <p:spPr>
          <a:xfrm>
            <a:off x="3762719" y="1935419"/>
            <a:ext cx="1618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000"/>
              <a:buFont typeface="Source Sans Pro"/>
              <a:buNone/>
              <a:tabLst/>
              <a:defRPr/>
            </a:pPr>
            <a:r>
              <a:rPr kumimoji="0" lang="fr-FR" sz="2000" b="1" i="0" u="none" strike="noStrike" kern="0" cap="none" spc="0" normalizeH="0" baseline="0" noProof="0" dirty="0">
                <a:ln>
                  <a:noFill/>
                </a:ln>
                <a:solidFill>
                  <a:srgbClr val="263238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Numériques 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330E0D67-BC32-4F0D-807B-3F2E6452BE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8426" y="2771773"/>
            <a:ext cx="1276045" cy="1276045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B1E3F4E7-BF2F-4492-8D94-C8CDFC6072E8}"/>
              </a:ext>
            </a:extLst>
          </p:cNvPr>
          <p:cNvSpPr txBox="1"/>
          <p:nvPr/>
        </p:nvSpPr>
        <p:spPr>
          <a:xfrm>
            <a:off x="6397168" y="2171672"/>
            <a:ext cx="17181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000"/>
              <a:buFont typeface="Source Sans Pro"/>
              <a:buNone/>
              <a:tabLst/>
              <a:defRPr/>
            </a:pPr>
            <a:r>
              <a:rPr kumimoji="0" lang="fr-FR" sz="2000" b="1" i="0" u="none" strike="noStrike" kern="0" cap="none" spc="0" normalizeH="0" baseline="0" noProof="0" dirty="0">
                <a:ln>
                  <a:noFill/>
                </a:ln>
                <a:solidFill>
                  <a:srgbClr val="263238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Catégorielles </a:t>
            </a:r>
          </a:p>
        </p:txBody>
      </p:sp>
    </p:spTree>
    <p:extLst>
      <p:ext uri="{BB962C8B-B14F-4D97-AF65-F5344CB8AC3E}">
        <p14:creationId xmlns:p14="http://schemas.microsoft.com/office/powerpoint/2010/main" val="1365963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78747CA-09C5-4643-B8AD-3A0E03114D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 dirty="0"/>
          </a:p>
        </p:txBody>
      </p:sp>
      <p:sp>
        <p:nvSpPr>
          <p:cNvPr id="3" name="Google Shape;263;p29">
            <a:extLst>
              <a:ext uri="{FF2B5EF4-FFF2-40B4-BE49-F238E27FC236}">
                <a16:creationId xmlns:a16="http://schemas.microsoft.com/office/drawing/2014/main" id="{4410A239-09DA-4839-9F47-2EA4A8B40136}"/>
              </a:ext>
            </a:extLst>
          </p:cNvPr>
          <p:cNvSpPr txBox="1">
            <a:spLocks/>
          </p:cNvSpPr>
          <p:nvPr/>
        </p:nvSpPr>
        <p:spPr>
          <a:xfrm>
            <a:off x="3298154" y="104701"/>
            <a:ext cx="2550799" cy="643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2000" dirty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Valeur manquantes</a:t>
            </a:r>
            <a:endParaRPr lang="fr-FR" sz="1800" dirty="0">
              <a:solidFill>
                <a:schemeClr val="accent1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F434928-A873-4823-A049-66C26B342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969"/>
            <a:ext cx="784800" cy="78480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32000" endPos="38500" dist="50800" dir="5400000" sy="-100000" algn="bl" rotWithShape="0"/>
          </a:effectLst>
        </p:spPr>
      </p:pic>
      <p:sp>
        <p:nvSpPr>
          <p:cNvPr id="5" name="Google Shape;263;p29">
            <a:extLst>
              <a:ext uri="{FF2B5EF4-FFF2-40B4-BE49-F238E27FC236}">
                <a16:creationId xmlns:a16="http://schemas.microsoft.com/office/drawing/2014/main" id="{E0B91F9E-D834-4619-B175-D8A0AAFF915D}"/>
              </a:ext>
            </a:extLst>
          </p:cNvPr>
          <p:cNvSpPr txBox="1">
            <a:spLocks/>
          </p:cNvSpPr>
          <p:nvPr/>
        </p:nvSpPr>
        <p:spPr>
          <a:xfrm>
            <a:off x="-343471" y="765732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2. Données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24DB233-6FBA-4A86-8D03-62248EBB1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110" y="747759"/>
            <a:ext cx="5307779" cy="425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50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>
                    <a:lumMod val="90000"/>
                  </a:schemeClr>
                </a:solidFill>
              </a:rPr>
              <a:t>3.</a:t>
            </a:r>
            <a:endParaRPr sz="6000" dirty="0">
              <a:solidFill>
                <a:schemeClr val="accent4">
                  <a:lumMod val="9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Analyses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Explorations de features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AC58774-6C73-4B94-8797-E59B3D0B9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38730" flipH="1">
            <a:off x="6057532" y="433701"/>
            <a:ext cx="2642187" cy="2642187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8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1106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CBA8C6-FADB-4256-A4E2-BF255D7FA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25" y="-283499"/>
            <a:ext cx="5832600" cy="1159800"/>
          </a:xfrm>
        </p:spPr>
        <p:txBody>
          <a:bodyPr/>
          <a:lstStyle/>
          <a:p>
            <a:pPr algn="ctr"/>
            <a:r>
              <a:rPr lang="fr-FR" sz="2400" dirty="0"/>
              <a:t>Distribution du montant des crédits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5424047-5BBD-46AB-B9D9-96C5FCB0D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6301"/>
            <a:ext cx="8951689" cy="411260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8FC08BD-78EF-4AE4-851B-C60DC70D3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38730" flipH="1">
            <a:off x="93448" y="-39005"/>
            <a:ext cx="825827" cy="825827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8000"/>
              </a:prstClr>
            </a:outerShdw>
          </a:effectLst>
        </p:spPr>
      </p:pic>
      <p:sp>
        <p:nvSpPr>
          <p:cNvPr id="7" name="Google Shape;263;p29">
            <a:extLst>
              <a:ext uri="{FF2B5EF4-FFF2-40B4-BE49-F238E27FC236}">
                <a16:creationId xmlns:a16="http://schemas.microsoft.com/office/drawing/2014/main" id="{0E9D7257-3887-4A77-A0C0-73F4523AF1BB}"/>
              </a:ext>
            </a:extLst>
          </p:cNvPr>
          <p:cNvSpPr txBox="1">
            <a:spLocks/>
          </p:cNvSpPr>
          <p:nvPr/>
        </p:nvSpPr>
        <p:spPr>
          <a:xfrm>
            <a:off x="-333946" y="655295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3. Analyses</a:t>
            </a:r>
          </a:p>
        </p:txBody>
      </p:sp>
    </p:spTree>
    <p:extLst>
      <p:ext uri="{BB962C8B-B14F-4D97-AF65-F5344CB8AC3E}">
        <p14:creationId xmlns:p14="http://schemas.microsoft.com/office/powerpoint/2010/main" val="3677192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CBA8C6-FADB-4256-A4E2-BF255D7FA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25" y="-283499"/>
            <a:ext cx="5832600" cy="1159800"/>
          </a:xfrm>
        </p:spPr>
        <p:txBody>
          <a:bodyPr/>
          <a:lstStyle/>
          <a:p>
            <a:pPr algn="ctr"/>
            <a:r>
              <a:rPr lang="fr-FR" sz="2400" dirty="0"/>
              <a:t>Proportion des crédits qui ont été remboursés ou non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99FB3BC-564A-4754-91FD-FA91807AD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827" y="1019177"/>
            <a:ext cx="7550345" cy="403248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851EC8E-6C05-4313-94A9-9D6B5FB67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38730" flipH="1">
            <a:off x="93448" y="-39005"/>
            <a:ext cx="825827" cy="825827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8000"/>
              </a:prstClr>
            </a:outerShdw>
          </a:effectLst>
        </p:spPr>
      </p:pic>
      <p:sp>
        <p:nvSpPr>
          <p:cNvPr id="7" name="Google Shape;263;p29">
            <a:extLst>
              <a:ext uri="{FF2B5EF4-FFF2-40B4-BE49-F238E27FC236}">
                <a16:creationId xmlns:a16="http://schemas.microsoft.com/office/drawing/2014/main" id="{C6EEAA48-6446-420C-B6F6-2B7C481BAE0E}"/>
              </a:ext>
            </a:extLst>
          </p:cNvPr>
          <p:cNvSpPr txBox="1">
            <a:spLocks/>
          </p:cNvSpPr>
          <p:nvPr/>
        </p:nvSpPr>
        <p:spPr>
          <a:xfrm>
            <a:off x="-333946" y="655295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3. Analyses</a:t>
            </a:r>
          </a:p>
        </p:txBody>
      </p:sp>
    </p:spTree>
    <p:extLst>
      <p:ext uri="{BB962C8B-B14F-4D97-AF65-F5344CB8AC3E}">
        <p14:creationId xmlns:p14="http://schemas.microsoft.com/office/powerpoint/2010/main" val="1771668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CBA8C6-FADB-4256-A4E2-BF255D7FA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25" y="-283499"/>
            <a:ext cx="5832600" cy="1159800"/>
          </a:xfrm>
        </p:spPr>
        <p:txBody>
          <a:bodyPr/>
          <a:lstStyle/>
          <a:p>
            <a:pPr algn="ctr"/>
            <a:r>
              <a:rPr lang="fr-FR" sz="2400" dirty="0"/>
              <a:t>Moyenne de score de crédit remboursé selon le sexe de la personne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CB792C9-2468-46D8-9751-35F402786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87" y="876301"/>
            <a:ext cx="8396425" cy="448435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634F396-3B8B-4606-B975-CEDFD1386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38730" flipH="1">
            <a:off x="93448" y="-39005"/>
            <a:ext cx="825827" cy="825827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8000"/>
              </a:prstClr>
            </a:outerShdw>
          </a:effectLst>
        </p:spPr>
      </p:pic>
      <p:sp>
        <p:nvSpPr>
          <p:cNvPr id="7" name="Google Shape;263;p29">
            <a:extLst>
              <a:ext uri="{FF2B5EF4-FFF2-40B4-BE49-F238E27FC236}">
                <a16:creationId xmlns:a16="http://schemas.microsoft.com/office/drawing/2014/main" id="{00063094-5100-4165-BE51-45826FFBE0D5}"/>
              </a:ext>
            </a:extLst>
          </p:cNvPr>
          <p:cNvSpPr txBox="1">
            <a:spLocks/>
          </p:cNvSpPr>
          <p:nvPr/>
        </p:nvSpPr>
        <p:spPr>
          <a:xfrm>
            <a:off x="-333946" y="655295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3. Analyses</a:t>
            </a:r>
          </a:p>
        </p:txBody>
      </p:sp>
    </p:spTree>
    <p:extLst>
      <p:ext uri="{BB962C8B-B14F-4D97-AF65-F5344CB8AC3E}">
        <p14:creationId xmlns:p14="http://schemas.microsoft.com/office/powerpoint/2010/main" val="3488804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CBA8C6-FADB-4256-A4E2-BF255D7FA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25" y="-283499"/>
            <a:ext cx="5832600" cy="1159800"/>
          </a:xfrm>
        </p:spPr>
        <p:txBody>
          <a:bodyPr/>
          <a:lstStyle/>
          <a:p>
            <a:pPr algn="ctr"/>
            <a:r>
              <a:rPr lang="fr-FR" sz="2400" dirty="0"/>
              <a:t>Crédit remboursé ou non selon la source de revenu du client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CC3CFC0-4C45-4BFB-9D32-B67EBFCEB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42" y="761999"/>
            <a:ext cx="8345716" cy="438150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613CD69-0DF0-4D25-AD33-E10FADB9C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38730" flipH="1">
            <a:off x="93448" y="-39005"/>
            <a:ext cx="825827" cy="825827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8000"/>
              </a:prstClr>
            </a:outerShdw>
          </a:effectLst>
        </p:spPr>
      </p:pic>
      <p:sp>
        <p:nvSpPr>
          <p:cNvPr id="7" name="Google Shape;263;p29">
            <a:extLst>
              <a:ext uri="{FF2B5EF4-FFF2-40B4-BE49-F238E27FC236}">
                <a16:creationId xmlns:a16="http://schemas.microsoft.com/office/drawing/2014/main" id="{82A8A5E3-336B-464C-9303-E4136EC4952E}"/>
              </a:ext>
            </a:extLst>
          </p:cNvPr>
          <p:cNvSpPr txBox="1">
            <a:spLocks/>
          </p:cNvSpPr>
          <p:nvPr/>
        </p:nvSpPr>
        <p:spPr>
          <a:xfrm>
            <a:off x="-333946" y="655295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3. Analyses</a:t>
            </a:r>
          </a:p>
        </p:txBody>
      </p:sp>
    </p:spTree>
    <p:extLst>
      <p:ext uri="{BB962C8B-B14F-4D97-AF65-F5344CB8AC3E}">
        <p14:creationId xmlns:p14="http://schemas.microsoft.com/office/powerpoint/2010/main" val="2187527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>
                    <a:lumMod val="90000"/>
                  </a:schemeClr>
                </a:solidFill>
              </a:rPr>
              <a:t>4.</a:t>
            </a:r>
            <a:endParaRPr sz="6000" dirty="0">
              <a:solidFill>
                <a:schemeClr val="accent4">
                  <a:lumMod val="9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Traitement des données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Préparation des données à l’entraînement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3CD17E2-E330-4A9A-AB14-84F20BC69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140" y="549959"/>
            <a:ext cx="2409670" cy="240967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69623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4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</a:t>
            </a:r>
            <a:endParaRPr dirty="0"/>
          </a:p>
        </p:txBody>
      </p:sp>
      <p:sp>
        <p:nvSpPr>
          <p:cNvPr id="574" name="Google Shape;574;p4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 dirty="0"/>
          </a:p>
        </p:txBody>
      </p:sp>
      <p:grpSp>
        <p:nvGrpSpPr>
          <p:cNvPr id="575" name="Google Shape;575;p44"/>
          <p:cNvGrpSpPr/>
          <p:nvPr/>
        </p:nvGrpSpPr>
        <p:grpSpPr>
          <a:xfrm>
            <a:off x="1320558" y="1517812"/>
            <a:ext cx="3608219" cy="2294045"/>
            <a:chOff x="3778727" y="4460423"/>
            <a:chExt cx="720160" cy="457866"/>
          </a:xfrm>
        </p:grpSpPr>
        <p:sp>
          <p:nvSpPr>
            <p:cNvPr id="578" name="Google Shape;578;p44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Encodage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79" name="Google Shape;579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Split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80" name="Google Shape;580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Imputation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81" name="Google Shape;581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Normalisation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82" name="Google Shape;582;p44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cxnSp>
        <p:nvCxnSpPr>
          <p:cNvPr id="583" name="Google Shape;583;p44"/>
          <p:cNvCxnSpPr>
            <a:cxnSpLocks/>
          </p:cNvCxnSpPr>
          <p:nvPr/>
        </p:nvCxnSpPr>
        <p:spPr>
          <a:xfrm>
            <a:off x="4874941" y="2099831"/>
            <a:ext cx="101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85" name="Google Shape;585;p44"/>
          <p:cNvCxnSpPr>
            <a:cxnSpLocks/>
          </p:cNvCxnSpPr>
          <p:nvPr/>
        </p:nvCxnSpPr>
        <p:spPr>
          <a:xfrm>
            <a:off x="4719241" y="2560337"/>
            <a:ext cx="1171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87" name="Google Shape;587;p44"/>
          <p:cNvCxnSpPr>
            <a:cxnSpLocks/>
          </p:cNvCxnSpPr>
          <p:nvPr/>
        </p:nvCxnSpPr>
        <p:spPr>
          <a:xfrm>
            <a:off x="4498141" y="3032099"/>
            <a:ext cx="13926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89" name="Google Shape;589;p44"/>
          <p:cNvCxnSpPr>
            <a:cxnSpLocks/>
          </p:cNvCxnSpPr>
          <p:nvPr/>
        </p:nvCxnSpPr>
        <p:spPr>
          <a:xfrm>
            <a:off x="4309741" y="3530776"/>
            <a:ext cx="1581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94" name="Google Shape;594;p44"/>
          <p:cNvSpPr txBox="1"/>
          <p:nvPr/>
        </p:nvSpPr>
        <p:spPr>
          <a:xfrm>
            <a:off x="6357300" y="1906181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OneHotEncoding</a:t>
            </a:r>
            <a:endParaRPr sz="10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" name="Google Shape;594;p44">
            <a:extLst>
              <a:ext uri="{FF2B5EF4-FFF2-40B4-BE49-F238E27FC236}">
                <a16:creationId xmlns:a16="http://schemas.microsoft.com/office/drawing/2014/main" id="{31A2AE3D-FD17-495A-A044-40DC9A2E0C23}"/>
              </a:ext>
            </a:extLst>
          </p:cNvPr>
          <p:cNvSpPr txBox="1"/>
          <p:nvPr/>
        </p:nvSpPr>
        <p:spPr>
          <a:xfrm>
            <a:off x="6357300" y="2388287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SimpleImputer</a:t>
            </a:r>
            <a:endParaRPr sz="10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" name="Google Shape;594;p44">
            <a:extLst>
              <a:ext uri="{FF2B5EF4-FFF2-40B4-BE49-F238E27FC236}">
                <a16:creationId xmlns:a16="http://schemas.microsoft.com/office/drawing/2014/main" id="{A7856EAB-5856-4ABD-974D-CFA580441BE3}"/>
              </a:ext>
            </a:extLst>
          </p:cNvPr>
          <p:cNvSpPr txBox="1"/>
          <p:nvPr/>
        </p:nvSpPr>
        <p:spPr>
          <a:xfrm>
            <a:off x="6357300" y="2880424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Sklearn</a:t>
            </a:r>
            <a:r>
              <a:rPr lang="en-US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train_test_split</a:t>
            </a:r>
            <a:endParaRPr sz="10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" name="Google Shape;594;p44">
            <a:extLst>
              <a:ext uri="{FF2B5EF4-FFF2-40B4-BE49-F238E27FC236}">
                <a16:creationId xmlns:a16="http://schemas.microsoft.com/office/drawing/2014/main" id="{F5C50B9E-CA32-4D68-8D26-4C5CF25B9E58}"/>
              </a:ext>
            </a:extLst>
          </p:cNvPr>
          <p:cNvSpPr txBox="1"/>
          <p:nvPr/>
        </p:nvSpPr>
        <p:spPr>
          <a:xfrm>
            <a:off x="6357300" y="3335986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Sklearn</a:t>
            </a:r>
            <a:r>
              <a:rPr lang="en-US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0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StandardScaler</a:t>
            </a:r>
            <a:endParaRPr sz="10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2" name="Image 41">
            <a:extLst>
              <a:ext uri="{FF2B5EF4-FFF2-40B4-BE49-F238E27FC236}">
                <a16:creationId xmlns:a16="http://schemas.microsoft.com/office/drawing/2014/main" id="{0415D73F-B9BF-4927-B5C9-6451F2182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16" y="63724"/>
            <a:ext cx="647701" cy="64770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43" name="Google Shape;263;p29">
            <a:extLst>
              <a:ext uri="{FF2B5EF4-FFF2-40B4-BE49-F238E27FC236}">
                <a16:creationId xmlns:a16="http://schemas.microsoft.com/office/drawing/2014/main" id="{55F4239A-6403-4ED3-BFCF-3B9B7B62744B}"/>
              </a:ext>
            </a:extLst>
          </p:cNvPr>
          <p:cNvSpPr txBox="1">
            <a:spLocks/>
          </p:cNvSpPr>
          <p:nvPr/>
        </p:nvSpPr>
        <p:spPr>
          <a:xfrm>
            <a:off x="-4503" y="60743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4. Traitement des données</a:t>
            </a:r>
          </a:p>
        </p:txBody>
      </p:sp>
    </p:spTree>
    <p:extLst>
      <p:ext uri="{BB962C8B-B14F-4D97-AF65-F5344CB8AC3E}">
        <p14:creationId xmlns:p14="http://schemas.microsoft.com/office/powerpoint/2010/main" val="554239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C8A733-3381-47D7-BF0D-800ADBCCB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36275"/>
            <a:ext cx="7571700" cy="702600"/>
          </a:xfrm>
        </p:spPr>
        <p:txBody>
          <a:bodyPr/>
          <a:lstStyle/>
          <a:p>
            <a:pPr algn="ctr"/>
            <a:r>
              <a:rPr lang="fr-FR" dirty="0"/>
              <a:t>Encodage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1C908E-754D-46CB-852B-A378EC7C46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19</a:t>
            </a:fld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F7F26E2-504D-47D9-9B76-0060C0BEA38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67238" y="918002"/>
            <a:ext cx="6209524" cy="285714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26855E4-0AFA-4022-A664-B6B027425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602" y="4022749"/>
            <a:ext cx="1505160" cy="64779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69321C8-58B0-41BB-8345-D14A79C31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7238" y="4013223"/>
            <a:ext cx="1867161" cy="666843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AF45245F-8EC6-4C78-99A1-2E3BCEABD6C0}"/>
              </a:ext>
            </a:extLst>
          </p:cNvPr>
          <p:cNvSpPr/>
          <p:nvPr/>
        </p:nvSpPr>
        <p:spPr>
          <a:xfrm>
            <a:off x="3500762" y="4095793"/>
            <a:ext cx="2504477" cy="5017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AF2FF97-B6AF-437B-B122-06232D72EC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516" y="63724"/>
            <a:ext cx="647701" cy="64770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13" name="Google Shape;263;p29">
            <a:extLst>
              <a:ext uri="{FF2B5EF4-FFF2-40B4-BE49-F238E27FC236}">
                <a16:creationId xmlns:a16="http://schemas.microsoft.com/office/drawing/2014/main" id="{E2A0E211-AC7E-4E7D-A3FA-FE65D80C0CF4}"/>
              </a:ext>
            </a:extLst>
          </p:cNvPr>
          <p:cNvSpPr txBox="1">
            <a:spLocks/>
          </p:cNvSpPr>
          <p:nvPr/>
        </p:nvSpPr>
        <p:spPr>
          <a:xfrm>
            <a:off x="-4503" y="60743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4. Traitement des données</a:t>
            </a:r>
          </a:p>
        </p:txBody>
      </p:sp>
    </p:spTree>
    <p:extLst>
      <p:ext uri="{BB962C8B-B14F-4D97-AF65-F5344CB8AC3E}">
        <p14:creationId xmlns:p14="http://schemas.microsoft.com/office/powerpoint/2010/main" val="24138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des matières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sp>
        <p:nvSpPr>
          <p:cNvPr id="7" name="Google Shape;692;p46">
            <a:extLst>
              <a:ext uri="{FF2B5EF4-FFF2-40B4-BE49-F238E27FC236}">
                <a16:creationId xmlns:a16="http://schemas.microsoft.com/office/drawing/2014/main" id="{01A2635C-E8BC-4D88-A053-90DDB124848A}"/>
              </a:ext>
            </a:extLst>
          </p:cNvPr>
          <p:cNvSpPr/>
          <p:nvPr/>
        </p:nvSpPr>
        <p:spPr>
          <a:xfrm>
            <a:off x="1639914" y="3846766"/>
            <a:ext cx="827400" cy="82740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4</a:t>
            </a:r>
            <a:endParaRPr lang="fr-FR" sz="800" dirty="0">
              <a:solidFill>
                <a:schemeClr val="bg1">
                  <a:lumMod val="9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" name="Google Shape;694;p46">
            <a:extLst>
              <a:ext uri="{FF2B5EF4-FFF2-40B4-BE49-F238E27FC236}">
                <a16:creationId xmlns:a16="http://schemas.microsoft.com/office/drawing/2014/main" id="{DE3075F7-6400-4420-9E12-FFC8FD271E99}"/>
              </a:ext>
            </a:extLst>
          </p:cNvPr>
          <p:cNvSpPr/>
          <p:nvPr/>
        </p:nvSpPr>
        <p:spPr>
          <a:xfrm>
            <a:off x="4158300" y="3846766"/>
            <a:ext cx="827400" cy="827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5</a:t>
            </a:r>
            <a:endParaRPr sz="800" dirty="0">
              <a:solidFill>
                <a:schemeClr val="bg1">
                  <a:lumMod val="9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" name="Google Shape;695;p46">
            <a:extLst>
              <a:ext uri="{FF2B5EF4-FFF2-40B4-BE49-F238E27FC236}">
                <a16:creationId xmlns:a16="http://schemas.microsoft.com/office/drawing/2014/main" id="{78202297-A44F-49DD-AB1E-82A8B045C856}"/>
              </a:ext>
            </a:extLst>
          </p:cNvPr>
          <p:cNvSpPr/>
          <p:nvPr/>
        </p:nvSpPr>
        <p:spPr>
          <a:xfrm>
            <a:off x="4158300" y="1734337"/>
            <a:ext cx="827400" cy="827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2</a:t>
            </a:r>
            <a:endParaRPr sz="800" dirty="0">
              <a:solidFill>
                <a:schemeClr val="tx1">
                  <a:lumMod val="75000"/>
                  <a:lumOff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" name="Google Shape;696;p46">
            <a:extLst>
              <a:ext uri="{FF2B5EF4-FFF2-40B4-BE49-F238E27FC236}">
                <a16:creationId xmlns:a16="http://schemas.microsoft.com/office/drawing/2014/main" id="{2AC65803-56A3-4E71-9CAD-18BE2377A748}"/>
              </a:ext>
            </a:extLst>
          </p:cNvPr>
          <p:cNvSpPr/>
          <p:nvPr/>
        </p:nvSpPr>
        <p:spPr>
          <a:xfrm>
            <a:off x="1639914" y="1734337"/>
            <a:ext cx="827400" cy="827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sz="800" dirty="0">
              <a:solidFill>
                <a:schemeClr val="tx1">
                  <a:lumMod val="75000"/>
                  <a:lumOff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1" name="Google Shape;698;p46">
            <a:extLst>
              <a:ext uri="{FF2B5EF4-FFF2-40B4-BE49-F238E27FC236}">
                <a16:creationId xmlns:a16="http://schemas.microsoft.com/office/drawing/2014/main" id="{67BCA1D2-987E-4868-8FB5-227AE5237B0A}"/>
              </a:ext>
            </a:extLst>
          </p:cNvPr>
          <p:cNvSpPr/>
          <p:nvPr/>
        </p:nvSpPr>
        <p:spPr>
          <a:xfrm>
            <a:off x="6676686" y="1744350"/>
            <a:ext cx="827400" cy="827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</a:t>
            </a:r>
            <a:endParaRPr sz="800" dirty="0">
              <a:solidFill>
                <a:schemeClr val="bg2">
                  <a:lumMod val="50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A5A59DA-0651-4025-831F-A5A0989D153B}"/>
              </a:ext>
            </a:extLst>
          </p:cNvPr>
          <p:cNvSpPr txBox="1"/>
          <p:nvPr/>
        </p:nvSpPr>
        <p:spPr>
          <a:xfrm>
            <a:off x="1244334" y="1211592"/>
            <a:ext cx="1618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000"/>
              <a:buFont typeface="Source Sans Pro"/>
              <a:buNone/>
              <a:tabLst/>
              <a:defRPr/>
            </a:pPr>
            <a:r>
              <a:rPr kumimoji="0" lang="fr-FR" sz="2000" b="1" i="0" u="none" strike="noStrike" kern="0" cap="none" spc="0" normalizeH="0" baseline="0" noProof="0" dirty="0">
                <a:ln>
                  <a:noFill/>
                </a:ln>
                <a:solidFill>
                  <a:srgbClr val="263238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Introduction 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3BD0DC5-29BA-4BEA-9872-F0275E750DE8}"/>
              </a:ext>
            </a:extLst>
          </p:cNvPr>
          <p:cNvSpPr txBox="1"/>
          <p:nvPr/>
        </p:nvSpPr>
        <p:spPr>
          <a:xfrm>
            <a:off x="3762720" y="1211592"/>
            <a:ext cx="1618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000"/>
              <a:buFont typeface="Source Sans Pro"/>
              <a:buNone/>
              <a:tabLst/>
              <a:defRPr/>
            </a:pPr>
            <a:r>
              <a:rPr kumimoji="0" lang="fr-FR" sz="2000" b="1" i="0" u="none" strike="noStrike" kern="0" cap="none" spc="0" normalizeH="0" baseline="0" noProof="0" dirty="0">
                <a:ln>
                  <a:noFill/>
                </a:ln>
                <a:solidFill>
                  <a:srgbClr val="263238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Données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7B83AB74-F888-42F1-931E-540DFC8FC312}"/>
              </a:ext>
            </a:extLst>
          </p:cNvPr>
          <p:cNvSpPr txBox="1"/>
          <p:nvPr/>
        </p:nvSpPr>
        <p:spPr>
          <a:xfrm>
            <a:off x="6281106" y="1211592"/>
            <a:ext cx="1618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000"/>
              <a:buFont typeface="Source Sans Pro"/>
              <a:buNone/>
              <a:tabLst/>
              <a:defRPr/>
            </a:pPr>
            <a:r>
              <a:rPr kumimoji="0" lang="fr-FR" sz="2000" b="1" i="0" u="none" strike="noStrike" kern="0" cap="none" spc="0" normalizeH="0" baseline="0" noProof="0" dirty="0">
                <a:ln>
                  <a:noFill/>
                </a:ln>
                <a:solidFill>
                  <a:srgbClr val="263238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Analyses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FC646D0-5C89-4747-8BF3-327B81A6B8E1}"/>
              </a:ext>
            </a:extLst>
          </p:cNvPr>
          <p:cNvSpPr txBox="1"/>
          <p:nvPr/>
        </p:nvSpPr>
        <p:spPr>
          <a:xfrm>
            <a:off x="1244334" y="3070867"/>
            <a:ext cx="16185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000"/>
              <a:buFont typeface="Source Sans Pro"/>
              <a:buNone/>
              <a:tabLst/>
              <a:defRPr/>
            </a:pPr>
            <a:r>
              <a:rPr kumimoji="0" lang="fr-FR" sz="2000" b="1" i="0" u="none" strike="noStrike" kern="0" cap="none" spc="0" normalizeH="0" baseline="0" noProof="0" dirty="0">
                <a:ln>
                  <a:noFill/>
                </a:ln>
                <a:solidFill>
                  <a:srgbClr val="263238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Traitement des données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0EED0ABA-90E7-4801-8EEA-B5954BE4345B}"/>
              </a:ext>
            </a:extLst>
          </p:cNvPr>
          <p:cNvSpPr txBox="1"/>
          <p:nvPr/>
        </p:nvSpPr>
        <p:spPr>
          <a:xfrm>
            <a:off x="3366425" y="3224755"/>
            <a:ext cx="24111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000"/>
              <a:buFont typeface="Source Sans Pro"/>
              <a:buNone/>
              <a:tabLst/>
              <a:defRPr/>
            </a:pPr>
            <a:r>
              <a:rPr kumimoji="0" lang="fr-FR" sz="2000" b="1" i="0" u="none" strike="noStrike" kern="0" cap="none" spc="0" normalizeH="0" baseline="0" noProof="0" dirty="0">
                <a:ln>
                  <a:noFill/>
                </a:ln>
                <a:solidFill>
                  <a:srgbClr val="263238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Machine Learning </a:t>
            </a:r>
          </a:p>
        </p:txBody>
      </p:sp>
      <p:sp>
        <p:nvSpPr>
          <p:cNvPr id="23" name="Google Shape;694;p46">
            <a:extLst>
              <a:ext uri="{FF2B5EF4-FFF2-40B4-BE49-F238E27FC236}">
                <a16:creationId xmlns:a16="http://schemas.microsoft.com/office/drawing/2014/main" id="{CC1C83DE-4140-425F-9A4C-34A1C0325318}"/>
              </a:ext>
            </a:extLst>
          </p:cNvPr>
          <p:cNvSpPr/>
          <p:nvPr/>
        </p:nvSpPr>
        <p:spPr>
          <a:xfrm>
            <a:off x="6738576" y="3846766"/>
            <a:ext cx="827400" cy="827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6</a:t>
            </a:r>
            <a:endParaRPr sz="800" dirty="0">
              <a:solidFill>
                <a:schemeClr val="bg1">
                  <a:lumMod val="9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74EEA34-CEE9-4AFD-8F4F-DBF8C08966A7}"/>
              </a:ext>
            </a:extLst>
          </p:cNvPr>
          <p:cNvSpPr txBox="1"/>
          <p:nvPr/>
        </p:nvSpPr>
        <p:spPr>
          <a:xfrm>
            <a:off x="5946701" y="3224755"/>
            <a:ext cx="24111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000"/>
              <a:buFont typeface="Source Sans Pro"/>
              <a:buNone/>
              <a:tabLst/>
              <a:defRPr/>
            </a:pPr>
            <a:r>
              <a:rPr kumimoji="0" lang="fr-FR" sz="2000" b="1" i="0" u="none" strike="noStrike" kern="0" cap="none" spc="0" normalizeH="0" baseline="0" noProof="0" dirty="0">
                <a:ln>
                  <a:noFill/>
                </a:ln>
                <a:solidFill>
                  <a:srgbClr val="263238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Conclusion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70C6A0DC-6630-4F7F-BD09-D6863B0E9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38730" flipH="1">
            <a:off x="6051015" y="1541798"/>
            <a:ext cx="1094612" cy="1094612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8000"/>
              </a:prstClr>
            </a:outerShdw>
          </a:effec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26D89E0-4D35-41D1-83C1-399BBA470B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821" y="3830724"/>
            <a:ext cx="859484" cy="859484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839A13F-04DD-4F11-8494-DFB7727662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5069" y="3830290"/>
            <a:ext cx="859484" cy="859484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580D516-C5AE-48FE-ACCB-552CAFA752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8579" y="3830290"/>
            <a:ext cx="859484" cy="859484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46000" endPos="35000" dist="50800" dir="5400000" sy="-100000" algn="bl" rotWithShape="0"/>
          </a:effectLst>
        </p:spPr>
      </p:pic>
      <p:grpSp>
        <p:nvGrpSpPr>
          <p:cNvPr id="26" name="Groupe 25">
            <a:extLst>
              <a:ext uri="{FF2B5EF4-FFF2-40B4-BE49-F238E27FC236}">
                <a16:creationId xmlns:a16="http://schemas.microsoft.com/office/drawing/2014/main" id="{3603FE3C-8870-406F-90AF-343417949310}"/>
              </a:ext>
            </a:extLst>
          </p:cNvPr>
          <p:cNvGrpSpPr/>
          <p:nvPr/>
        </p:nvGrpSpPr>
        <p:grpSpPr>
          <a:xfrm>
            <a:off x="1013537" y="1595992"/>
            <a:ext cx="1049137" cy="1104090"/>
            <a:chOff x="6165218" y="487779"/>
            <a:chExt cx="2426815" cy="2475274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13000" endPos="35000" dir="5400000" sy="-100000" algn="bl" rotWithShape="0"/>
          </a:effectLst>
        </p:grpSpPr>
        <p:pic>
          <p:nvPicPr>
            <p:cNvPr id="27" name="Image 26">
              <a:extLst>
                <a:ext uri="{FF2B5EF4-FFF2-40B4-BE49-F238E27FC236}">
                  <a16:creationId xmlns:a16="http://schemas.microsoft.com/office/drawing/2014/main" id="{7A11EC03-6FAA-4621-A033-83A4FAD28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165218" y="487779"/>
              <a:ext cx="2426815" cy="2426815"/>
            </a:xfrm>
            <a:prstGeom prst="rect">
              <a:avLst/>
            </a:prstGeom>
          </p:spPr>
        </p:pic>
        <p:pic>
          <p:nvPicPr>
            <p:cNvPr id="28" name="Image 27">
              <a:extLst>
                <a:ext uri="{FF2B5EF4-FFF2-40B4-BE49-F238E27FC236}">
                  <a16:creationId xmlns:a16="http://schemas.microsoft.com/office/drawing/2014/main" id="{C8C71C34-3003-4675-A607-948485088953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7239764" y="1962455"/>
              <a:ext cx="1000598" cy="1000598"/>
            </a:xfrm>
            <a:prstGeom prst="rect">
              <a:avLst/>
            </a:prstGeom>
          </p:spPr>
        </p:pic>
      </p:grpSp>
      <p:pic>
        <p:nvPicPr>
          <p:cNvPr id="29" name="Image 28">
            <a:extLst>
              <a:ext uri="{FF2B5EF4-FFF2-40B4-BE49-F238E27FC236}">
                <a16:creationId xmlns:a16="http://schemas.microsoft.com/office/drawing/2014/main" id="{B1CCF1E7-3652-4926-9871-3335B0C442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76244" y="1701584"/>
            <a:ext cx="921409" cy="921409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32000" endPos="385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41205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430711-ACE0-4CE1-9D7B-6E3405283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684" y="60525"/>
            <a:ext cx="7571700" cy="702600"/>
          </a:xfrm>
        </p:spPr>
        <p:txBody>
          <a:bodyPr/>
          <a:lstStyle/>
          <a:p>
            <a:pPr algn="ctr"/>
            <a:r>
              <a:rPr lang="fr-FR" dirty="0"/>
              <a:t>Imputation des valeurs manquantes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FA596D2-D404-4E9C-B10B-82001D8C587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fr-FR" dirty="0"/>
              <a:t>KNN Imputer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FC75F43-23A1-4DF4-ABF8-2C82B13A314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20</a:t>
            </a:fld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B37F8B0-3A8D-4E6E-9747-D32C20777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500" y="2447925"/>
            <a:ext cx="3469000" cy="260175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5D5DF65-F1E5-40BD-A01D-F410B0E21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784" y="857250"/>
            <a:ext cx="6667500" cy="17145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59B740C-93FE-4AEE-8500-297CC3FF1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516" y="63724"/>
            <a:ext cx="647701" cy="64770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11" name="Google Shape;263;p29">
            <a:extLst>
              <a:ext uri="{FF2B5EF4-FFF2-40B4-BE49-F238E27FC236}">
                <a16:creationId xmlns:a16="http://schemas.microsoft.com/office/drawing/2014/main" id="{9E491F83-105B-4041-AF16-1EACCDF8ED4A}"/>
              </a:ext>
            </a:extLst>
          </p:cNvPr>
          <p:cNvSpPr txBox="1">
            <a:spLocks/>
          </p:cNvSpPr>
          <p:nvPr/>
        </p:nvSpPr>
        <p:spPr>
          <a:xfrm>
            <a:off x="-4503" y="60743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4. Traitement des données</a:t>
            </a:r>
          </a:p>
        </p:txBody>
      </p:sp>
    </p:spTree>
    <p:extLst>
      <p:ext uri="{BB962C8B-B14F-4D97-AF65-F5344CB8AC3E}">
        <p14:creationId xmlns:p14="http://schemas.microsoft.com/office/powerpoint/2010/main" val="810787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DFCA08-8952-4D4C-8413-8DBF0F165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236" y="256133"/>
            <a:ext cx="7571700" cy="702600"/>
          </a:xfrm>
        </p:spPr>
        <p:txBody>
          <a:bodyPr/>
          <a:lstStyle/>
          <a:p>
            <a:pPr algn="ctr"/>
            <a:r>
              <a:rPr lang="fr-FR" dirty="0"/>
              <a:t>Split – Séparation du jeu de données en set d’entraînement et en set de test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171C147-D229-4E09-8015-9C9053787D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21</a:t>
            </a:fld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2F122DB-20FE-4704-9363-6D1DDC968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16" y="63724"/>
            <a:ext cx="647701" cy="64770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9" name="Google Shape;263;p29">
            <a:extLst>
              <a:ext uri="{FF2B5EF4-FFF2-40B4-BE49-F238E27FC236}">
                <a16:creationId xmlns:a16="http://schemas.microsoft.com/office/drawing/2014/main" id="{17DDDF4E-01BB-4BB4-B7B5-62971B360EF0}"/>
              </a:ext>
            </a:extLst>
          </p:cNvPr>
          <p:cNvSpPr txBox="1">
            <a:spLocks/>
          </p:cNvSpPr>
          <p:nvPr/>
        </p:nvSpPr>
        <p:spPr>
          <a:xfrm>
            <a:off x="-4503" y="60743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4. Traitement des données</a:t>
            </a: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95B5963A-BA0E-4B08-9F7A-AAFC648D6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6759" y="1255134"/>
            <a:ext cx="8181975" cy="343192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Encre 11">
                <a:extLst>
                  <a:ext uri="{FF2B5EF4-FFF2-40B4-BE49-F238E27FC236}">
                    <a16:creationId xmlns:a16="http://schemas.microsoft.com/office/drawing/2014/main" id="{E4E477BB-7AB4-46CC-9FC0-6FCA29C31017}"/>
                  </a:ext>
                </a:extLst>
              </p14:cNvPr>
              <p14:cNvContentPartPr/>
              <p14:nvPr/>
            </p14:nvContentPartPr>
            <p14:xfrm>
              <a:off x="864360" y="2311789"/>
              <a:ext cx="3152880" cy="360"/>
            </p14:xfrm>
          </p:contentPart>
        </mc:Choice>
        <mc:Fallback xmlns="">
          <p:pic>
            <p:nvPicPr>
              <p:cNvPr id="12" name="Encre 11">
                <a:extLst>
                  <a:ext uri="{FF2B5EF4-FFF2-40B4-BE49-F238E27FC236}">
                    <a16:creationId xmlns:a16="http://schemas.microsoft.com/office/drawing/2014/main" id="{E4E477BB-7AB4-46CC-9FC0-6FCA29C3101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55360" y="2303149"/>
                <a:ext cx="31705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Encre 12">
                <a:extLst>
                  <a:ext uri="{FF2B5EF4-FFF2-40B4-BE49-F238E27FC236}">
                    <a16:creationId xmlns:a16="http://schemas.microsoft.com/office/drawing/2014/main" id="{79720825-B539-4DB6-8B26-0C1AB27454AB}"/>
                  </a:ext>
                </a:extLst>
              </p14:cNvPr>
              <p14:cNvContentPartPr/>
              <p14:nvPr/>
            </p14:nvContentPartPr>
            <p14:xfrm>
              <a:off x="4987440" y="1904629"/>
              <a:ext cx="2875680" cy="360"/>
            </p14:xfrm>
          </p:contentPart>
        </mc:Choice>
        <mc:Fallback xmlns="">
          <p:pic>
            <p:nvPicPr>
              <p:cNvPr id="13" name="Encre 12">
                <a:extLst>
                  <a:ext uri="{FF2B5EF4-FFF2-40B4-BE49-F238E27FC236}">
                    <a16:creationId xmlns:a16="http://schemas.microsoft.com/office/drawing/2014/main" id="{79720825-B539-4DB6-8B26-0C1AB27454A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978440" y="1895629"/>
                <a:ext cx="28933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4" name="Encre 13">
                <a:extLst>
                  <a:ext uri="{FF2B5EF4-FFF2-40B4-BE49-F238E27FC236}">
                    <a16:creationId xmlns:a16="http://schemas.microsoft.com/office/drawing/2014/main" id="{F46F3F49-F9E0-4D51-B42A-20CC329D19FB}"/>
                  </a:ext>
                </a:extLst>
              </p14:cNvPr>
              <p14:cNvContentPartPr/>
              <p14:nvPr/>
            </p14:nvContentPartPr>
            <p14:xfrm>
              <a:off x="8021160" y="1904629"/>
              <a:ext cx="257400" cy="360"/>
            </p14:xfrm>
          </p:contentPart>
        </mc:Choice>
        <mc:Fallback xmlns="">
          <p:pic>
            <p:nvPicPr>
              <p:cNvPr id="14" name="Encre 13">
                <a:extLst>
                  <a:ext uri="{FF2B5EF4-FFF2-40B4-BE49-F238E27FC236}">
                    <a16:creationId xmlns:a16="http://schemas.microsoft.com/office/drawing/2014/main" id="{F46F3F49-F9E0-4D51-B42A-20CC329D19F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012520" y="1895629"/>
                <a:ext cx="2750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5" name="Encre 14">
                <a:extLst>
                  <a:ext uri="{FF2B5EF4-FFF2-40B4-BE49-F238E27FC236}">
                    <a16:creationId xmlns:a16="http://schemas.microsoft.com/office/drawing/2014/main" id="{AC25F02E-5ECD-4EC0-962F-E06E08BC6EB8}"/>
                  </a:ext>
                </a:extLst>
              </p14:cNvPr>
              <p14:cNvContentPartPr/>
              <p14:nvPr/>
            </p14:nvContentPartPr>
            <p14:xfrm>
              <a:off x="4987440" y="3799669"/>
              <a:ext cx="2870280" cy="360"/>
            </p14:xfrm>
          </p:contentPart>
        </mc:Choice>
        <mc:Fallback xmlns="">
          <p:pic>
            <p:nvPicPr>
              <p:cNvPr id="15" name="Encre 14">
                <a:extLst>
                  <a:ext uri="{FF2B5EF4-FFF2-40B4-BE49-F238E27FC236}">
                    <a16:creationId xmlns:a16="http://schemas.microsoft.com/office/drawing/2014/main" id="{AC25F02E-5ECD-4EC0-962F-E06E08BC6EB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978440" y="3791029"/>
                <a:ext cx="28879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0" name="Encre 19">
                <a:extLst>
                  <a:ext uri="{FF2B5EF4-FFF2-40B4-BE49-F238E27FC236}">
                    <a16:creationId xmlns:a16="http://schemas.microsoft.com/office/drawing/2014/main" id="{0DD5AEE3-68FF-47EE-A380-A7E93953D642}"/>
                  </a:ext>
                </a:extLst>
              </p14:cNvPr>
              <p14:cNvContentPartPr/>
              <p14:nvPr/>
            </p14:nvContentPartPr>
            <p14:xfrm>
              <a:off x="8029800" y="3791389"/>
              <a:ext cx="267840" cy="360"/>
            </p14:xfrm>
          </p:contentPart>
        </mc:Choice>
        <mc:Fallback xmlns="">
          <p:pic>
            <p:nvPicPr>
              <p:cNvPr id="20" name="Encre 19">
                <a:extLst>
                  <a:ext uri="{FF2B5EF4-FFF2-40B4-BE49-F238E27FC236}">
                    <a16:creationId xmlns:a16="http://schemas.microsoft.com/office/drawing/2014/main" id="{0DD5AEE3-68FF-47EE-A380-A7E93953D642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021160" y="3782749"/>
                <a:ext cx="28548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5761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5CA223-98B5-4F01-A884-EAB6C7C44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81627"/>
            <a:ext cx="7571700" cy="702600"/>
          </a:xfrm>
        </p:spPr>
        <p:txBody>
          <a:bodyPr/>
          <a:lstStyle/>
          <a:p>
            <a:pPr algn="ctr"/>
            <a:r>
              <a:rPr lang="fr-FR" dirty="0"/>
              <a:t>Normalisation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DE56FE7-DD3E-4C83-A79B-8E8227D7CA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22</a:t>
            </a:fld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1139D17-6FCB-4FE2-96AA-53C96C779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098" y="894428"/>
            <a:ext cx="4839803" cy="405222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7AEC47A-CD3D-43E0-8DC7-7205AB81A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16" y="63724"/>
            <a:ext cx="647701" cy="64770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9" name="Google Shape;263;p29">
            <a:extLst>
              <a:ext uri="{FF2B5EF4-FFF2-40B4-BE49-F238E27FC236}">
                <a16:creationId xmlns:a16="http://schemas.microsoft.com/office/drawing/2014/main" id="{CCA8AE67-CA67-4649-89C6-A0F9755A7BB2}"/>
              </a:ext>
            </a:extLst>
          </p:cNvPr>
          <p:cNvSpPr txBox="1">
            <a:spLocks/>
          </p:cNvSpPr>
          <p:nvPr/>
        </p:nvSpPr>
        <p:spPr>
          <a:xfrm>
            <a:off x="-4503" y="60743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4. Traitement des données</a:t>
            </a:r>
          </a:p>
        </p:txBody>
      </p:sp>
    </p:spTree>
    <p:extLst>
      <p:ext uri="{BB962C8B-B14F-4D97-AF65-F5344CB8AC3E}">
        <p14:creationId xmlns:p14="http://schemas.microsoft.com/office/powerpoint/2010/main" val="1608268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473095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>
                    <a:lumMod val="90000"/>
                  </a:schemeClr>
                </a:solidFill>
              </a:rPr>
              <a:t>5.</a:t>
            </a:r>
            <a:endParaRPr sz="6000" dirty="0">
              <a:solidFill>
                <a:schemeClr val="accent4">
                  <a:lumMod val="9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Entraînement du modèle et optimisation.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90E469-3813-430A-BE58-97A7AFC22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2672" y="398841"/>
            <a:ext cx="2711906" cy="2711906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23788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2904210" y="0"/>
            <a:ext cx="3335577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MÉTHODOLOGIE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 dirty="0"/>
          </a:p>
        </p:txBody>
      </p:sp>
      <p:pic>
        <p:nvPicPr>
          <p:cNvPr id="95" name="Image 94">
            <a:extLst>
              <a:ext uri="{FF2B5EF4-FFF2-40B4-BE49-F238E27FC236}">
                <a16:creationId xmlns:a16="http://schemas.microsoft.com/office/drawing/2014/main" id="{E5F164F7-B2DC-4BCA-AA3F-68E43B20D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552" y="1196080"/>
            <a:ext cx="8298891" cy="365647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5172A9D-6BC1-4747-A9C0-B64F0E325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9" name="Google Shape;263;p29">
            <a:extLst>
              <a:ext uri="{FF2B5EF4-FFF2-40B4-BE49-F238E27FC236}">
                <a16:creationId xmlns:a16="http://schemas.microsoft.com/office/drawing/2014/main" id="{06C33897-909A-43A4-BC5F-F2744EB809DC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647264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710D4EC-F5AB-4C00-8CAB-A2774BD2B7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25</a:t>
            </a:fld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7051043-E5CD-43D4-B498-AA70C3326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981" y="702600"/>
            <a:ext cx="6636038" cy="4677987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EEE1152-2C4C-4AB0-B2C5-7CBBD61BE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0"/>
            <a:ext cx="7571700" cy="702600"/>
          </a:xfrm>
        </p:spPr>
        <p:txBody>
          <a:bodyPr/>
          <a:lstStyle/>
          <a:p>
            <a:pPr algn="ctr"/>
            <a:r>
              <a:rPr lang="fr-FR" dirty="0"/>
              <a:t>Comparaison des modèles de classification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ABDC9DE-2A17-4706-B39B-AC3ED37BA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9" name="Google Shape;263;p29">
            <a:extLst>
              <a:ext uri="{FF2B5EF4-FFF2-40B4-BE49-F238E27FC236}">
                <a16:creationId xmlns:a16="http://schemas.microsoft.com/office/drawing/2014/main" id="{185B5660-2D20-470E-9EF3-2F40936FDE58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358999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26C04D-26EA-4C90-AD9B-F7ECC7583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0"/>
            <a:ext cx="7571700" cy="702600"/>
          </a:xfrm>
        </p:spPr>
        <p:txBody>
          <a:bodyPr/>
          <a:lstStyle/>
          <a:p>
            <a:pPr algn="ctr"/>
            <a:r>
              <a:rPr lang="fr-FR" dirty="0"/>
              <a:t>Matrice de confusion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B52B456-3EE5-4F86-B1B1-DD58A7894C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26</a:t>
            </a:fld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515EBC3-1851-4036-B6E1-519CCD9C6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431" y="819527"/>
            <a:ext cx="5715000" cy="408622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4FF4F05-66E7-43FE-9A7D-BF2F44FE0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9" name="Google Shape;263;p29">
            <a:extLst>
              <a:ext uri="{FF2B5EF4-FFF2-40B4-BE49-F238E27FC236}">
                <a16:creationId xmlns:a16="http://schemas.microsoft.com/office/drawing/2014/main" id="{598CDB40-BA2E-4ED7-A6F0-5DDDB6AD192D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491683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4"/>
          <p:cNvGrpSpPr/>
          <p:nvPr/>
        </p:nvGrpSpPr>
        <p:grpSpPr>
          <a:xfrm>
            <a:off x="3338271" y="1600346"/>
            <a:ext cx="2467458" cy="3429286"/>
            <a:chOff x="-6729413" y="-17360900"/>
            <a:chExt cx="26138326" cy="48436250"/>
          </a:xfrm>
        </p:grpSpPr>
        <p:sp>
          <p:nvSpPr>
            <p:cNvPr id="177" name="Google Shape;177;p24"/>
            <p:cNvSpPr/>
            <p:nvPr/>
          </p:nvSpPr>
          <p:spPr>
            <a:xfrm>
              <a:off x="-6729413" y="-9364662"/>
              <a:ext cx="25398299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9"/>
                  </a:moveTo>
                  <a:lnTo>
                    <a:pt x="0" y="0"/>
                  </a:lnTo>
                  <a:lnTo>
                    <a:pt x="11145" y="119999"/>
                  </a:lnTo>
                  <a:lnTo>
                    <a:pt x="120000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3276600" y="-17360900"/>
              <a:ext cx="10882200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547" y="0"/>
                  </a:moveTo>
                  <a:lnTo>
                    <a:pt x="0" y="120000"/>
                  </a:lnTo>
                  <a:lnTo>
                    <a:pt x="119999" y="109486"/>
                  </a:lnTo>
                  <a:lnTo>
                    <a:pt x="102547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12576175" y="-17360900"/>
              <a:ext cx="6832500" cy="1046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62193"/>
                  </a:lnTo>
                  <a:lnTo>
                    <a:pt x="107007" y="120000"/>
                  </a:lnTo>
                  <a:lnTo>
                    <a:pt x="27797" y="925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-6729413" y="-9364662"/>
              <a:ext cx="10005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158"/>
                  </a:moveTo>
                  <a:lnTo>
                    <a:pt x="116173" y="119999"/>
                  </a:lnTo>
                  <a:lnTo>
                    <a:pt x="28291" y="119999"/>
                  </a:lnTo>
                  <a:lnTo>
                    <a:pt x="0" y="0"/>
                  </a:lnTo>
                  <a:lnTo>
                    <a:pt x="120000" y="41158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-6729413" y="-17360900"/>
              <a:ext cx="19305601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2195" y="120000"/>
                  </a:lnTo>
                  <a:lnTo>
                    <a:pt x="0" y="108517"/>
                  </a:lnTo>
                  <a:lnTo>
                    <a:pt x="60656" y="80315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12752387" y="-9293225"/>
              <a:ext cx="59166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526" y="0"/>
                  </a:moveTo>
                  <a:lnTo>
                    <a:pt x="120000" y="120000"/>
                  </a:lnTo>
                  <a:lnTo>
                    <a:pt x="0" y="120000"/>
                  </a:lnTo>
                  <a:lnTo>
                    <a:pt x="28526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3276600" y="-8518525"/>
              <a:ext cx="41925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84" y="12000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6084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-6729413" y="-11442700"/>
              <a:ext cx="10005900" cy="292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29" y="0"/>
                  </a:moveTo>
                  <a:lnTo>
                    <a:pt x="120000" y="120000"/>
                  </a:lnTo>
                  <a:lnTo>
                    <a:pt x="0" y="85276"/>
                  </a:lnTo>
                  <a:lnTo>
                    <a:pt x="117029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14158913" y="-11938000"/>
              <a:ext cx="5250000" cy="504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62966"/>
                  </a:lnTo>
                  <a:lnTo>
                    <a:pt x="103090" y="119999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2957512" y="-8518525"/>
              <a:ext cx="8811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43459" y="0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1728450" y="-6897687"/>
              <a:ext cx="6940500" cy="1564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18188" y="67289"/>
                  </a:lnTo>
                  <a:lnTo>
                    <a:pt x="0" y="120000"/>
                  </a:lnTo>
                  <a:lnTo>
                    <a:pt x="0" y="1297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-4899025" y="-698500"/>
              <a:ext cx="63786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8929" y="119999"/>
                  </a:lnTo>
                  <a:lnTo>
                    <a:pt x="0" y="17748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-4370388" y="-6897687"/>
              <a:ext cx="7327800" cy="6199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95797" y="120000"/>
                  </a:lnTo>
                  <a:lnTo>
                    <a:pt x="0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9578975" y="8743950"/>
              <a:ext cx="42639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491" y="0"/>
                  </a:moveTo>
                  <a:lnTo>
                    <a:pt x="120000" y="33491"/>
                  </a:lnTo>
                  <a:lnTo>
                    <a:pt x="0" y="119999"/>
                  </a:lnTo>
                  <a:lnTo>
                    <a:pt x="60491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11728450" y="-6897687"/>
              <a:ext cx="69405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7703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3838575" y="-6897687"/>
              <a:ext cx="78900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193" y="119999"/>
                  </a:moveTo>
                  <a:lnTo>
                    <a:pt x="0" y="0"/>
                  </a:lnTo>
                  <a:lnTo>
                    <a:pt x="55219" y="0"/>
                  </a:lnTo>
                  <a:lnTo>
                    <a:pt x="119999" y="20719"/>
                  </a:lnTo>
                  <a:lnTo>
                    <a:pt x="48193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-1235075" y="-698500"/>
              <a:ext cx="82422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4475"/>
                  </a:moveTo>
                  <a:lnTo>
                    <a:pt x="39522" y="0"/>
                  </a:lnTo>
                  <a:lnTo>
                    <a:pt x="0" y="119999"/>
                  </a:lnTo>
                  <a:lnTo>
                    <a:pt x="120000" y="24475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-1235075" y="-5207000"/>
              <a:ext cx="12963600" cy="2212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20000" y="75677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-6305550" y="-6897687"/>
              <a:ext cx="7785000" cy="8804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828" y="0"/>
                  </a:moveTo>
                  <a:lnTo>
                    <a:pt x="120000" y="84493"/>
                  </a:lnTo>
                  <a:lnTo>
                    <a:pt x="21680" y="120000"/>
                  </a:lnTo>
                  <a:lnTo>
                    <a:pt x="0" y="0"/>
                  </a:lnTo>
                  <a:lnTo>
                    <a:pt x="29828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11728450" y="-6897687"/>
              <a:ext cx="6940500" cy="877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23131"/>
                  </a:lnTo>
                  <a:lnTo>
                    <a:pt x="118188" y="12000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1479550" y="-6897687"/>
              <a:ext cx="55278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5972"/>
                  </a:moveTo>
                  <a:lnTo>
                    <a:pt x="119999" y="119999"/>
                  </a:lnTo>
                  <a:lnTo>
                    <a:pt x="51211" y="0"/>
                  </a:lnTo>
                  <a:lnTo>
                    <a:pt x="32085" y="0"/>
                  </a:lnTo>
                  <a:lnTo>
                    <a:pt x="0" y="7597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-1373188" y="8743950"/>
              <a:ext cx="13101600" cy="136301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1642"/>
                  </a:moveTo>
                  <a:lnTo>
                    <a:pt x="120000" y="0"/>
                  </a:lnTo>
                  <a:lnTo>
                    <a:pt x="40000" y="120000"/>
                  </a:lnTo>
                  <a:lnTo>
                    <a:pt x="0" y="7164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2994025" y="8743950"/>
              <a:ext cx="87345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3243"/>
                  </a:moveTo>
                  <a:lnTo>
                    <a:pt x="90468" y="119999"/>
                  </a:lnTo>
                  <a:lnTo>
                    <a:pt x="120000" y="0"/>
                  </a:lnTo>
                  <a:lnTo>
                    <a:pt x="0" y="73243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11728450" y="1873250"/>
              <a:ext cx="6835800" cy="1310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37120" y="120000"/>
                  </a:lnTo>
                  <a:lnTo>
                    <a:pt x="0" y="62922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3276600" y="-9293225"/>
              <a:ext cx="108822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807"/>
                  </a:moveTo>
                  <a:lnTo>
                    <a:pt x="119999" y="0"/>
                  </a:lnTo>
                  <a:lnTo>
                    <a:pt x="104490" y="120000"/>
                  </a:lnTo>
                  <a:lnTo>
                    <a:pt x="46231" y="120000"/>
                  </a:lnTo>
                  <a:lnTo>
                    <a:pt x="0" y="38807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7469187" y="-6897687"/>
              <a:ext cx="52833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742" y="120000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96742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1090539" y="-29495"/>
            <a:ext cx="2703491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Métriques - Precision</a:t>
            </a:r>
            <a:endParaRPr sz="1600" dirty="0"/>
          </a:p>
        </p:txBody>
      </p:sp>
      <p:sp>
        <p:nvSpPr>
          <p:cNvPr id="206" name="Google Shape;206;p24"/>
          <p:cNvSpPr/>
          <p:nvPr/>
        </p:nvSpPr>
        <p:spPr>
          <a:xfrm>
            <a:off x="0" y="2344451"/>
            <a:ext cx="9144000" cy="32148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2973510" y="2972842"/>
            <a:ext cx="3645938" cy="224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Quantifie la proportion de faux positifs.</a:t>
            </a:r>
            <a:endParaRPr lang="es-ES"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sldNum" idx="12"/>
          </p:nvPr>
        </p:nvSpPr>
        <p:spPr>
          <a:xfrm>
            <a:off x="8404384" y="516549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 dirty="0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B98DB148-C037-49FB-92EA-EADFFEA00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37" name="Google Shape;263;p29">
            <a:extLst>
              <a:ext uri="{FF2B5EF4-FFF2-40B4-BE49-F238E27FC236}">
                <a16:creationId xmlns:a16="http://schemas.microsoft.com/office/drawing/2014/main" id="{7E04742A-4F26-4D4D-B96C-82D865EBA851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C5CF0AD-4869-4B7A-9ADC-17FADFA20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2676" y="582756"/>
            <a:ext cx="4818648" cy="108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40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4"/>
          <p:cNvGrpSpPr/>
          <p:nvPr/>
        </p:nvGrpSpPr>
        <p:grpSpPr>
          <a:xfrm>
            <a:off x="3338271" y="1600346"/>
            <a:ext cx="2467458" cy="3429286"/>
            <a:chOff x="-6729413" y="-17360900"/>
            <a:chExt cx="26138326" cy="48436250"/>
          </a:xfrm>
        </p:grpSpPr>
        <p:sp>
          <p:nvSpPr>
            <p:cNvPr id="177" name="Google Shape;177;p24"/>
            <p:cNvSpPr/>
            <p:nvPr/>
          </p:nvSpPr>
          <p:spPr>
            <a:xfrm>
              <a:off x="-6729413" y="-9364662"/>
              <a:ext cx="25398299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9"/>
                  </a:moveTo>
                  <a:lnTo>
                    <a:pt x="0" y="0"/>
                  </a:lnTo>
                  <a:lnTo>
                    <a:pt x="11145" y="119999"/>
                  </a:lnTo>
                  <a:lnTo>
                    <a:pt x="120000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3276600" y="-17360900"/>
              <a:ext cx="10882200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547" y="0"/>
                  </a:moveTo>
                  <a:lnTo>
                    <a:pt x="0" y="120000"/>
                  </a:lnTo>
                  <a:lnTo>
                    <a:pt x="119999" y="109486"/>
                  </a:lnTo>
                  <a:lnTo>
                    <a:pt x="102547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12576175" y="-17360900"/>
              <a:ext cx="6832500" cy="1046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62193"/>
                  </a:lnTo>
                  <a:lnTo>
                    <a:pt x="107007" y="120000"/>
                  </a:lnTo>
                  <a:lnTo>
                    <a:pt x="27797" y="925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-6729413" y="-9364662"/>
              <a:ext cx="10005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158"/>
                  </a:moveTo>
                  <a:lnTo>
                    <a:pt x="116173" y="119999"/>
                  </a:lnTo>
                  <a:lnTo>
                    <a:pt x="28291" y="119999"/>
                  </a:lnTo>
                  <a:lnTo>
                    <a:pt x="0" y="0"/>
                  </a:lnTo>
                  <a:lnTo>
                    <a:pt x="120000" y="41158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-6729413" y="-17360900"/>
              <a:ext cx="19305601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2195" y="120000"/>
                  </a:lnTo>
                  <a:lnTo>
                    <a:pt x="0" y="108517"/>
                  </a:lnTo>
                  <a:lnTo>
                    <a:pt x="60656" y="80315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12752387" y="-9293225"/>
              <a:ext cx="59166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526" y="0"/>
                  </a:moveTo>
                  <a:lnTo>
                    <a:pt x="120000" y="120000"/>
                  </a:lnTo>
                  <a:lnTo>
                    <a:pt x="0" y="120000"/>
                  </a:lnTo>
                  <a:lnTo>
                    <a:pt x="28526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3276600" y="-8518525"/>
              <a:ext cx="41925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84" y="12000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6084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-6729413" y="-11442700"/>
              <a:ext cx="10005900" cy="292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29" y="0"/>
                  </a:moveTo>
                  <a:lnTo>
                    <a:pt x="120000" y="120000"/>
                  </a:lnTo>
                  <a:lnTo>
                    <a:pt x="0" y="85276"/>
                  </a:lnTo>
                  <a:lnTo>
                    <a:pt x="117029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14158913" y="-11938000"/>
              <a:ext cx="5250000" cy="504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62966"/>
                  </a:lnTo>
                  <a:lnTo>
                    <a:pt x="103090" y="119999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2957512" y="-8518525"/>
              <a:ext cx="8811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43459" y="0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1728450" y="-6897687"/>
              <a:ext cx="6940500" cy="1564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18188" y="67289"/>
                  </a:lnTo>
                  <a:lnTo>
                    <a:pt x="0" y="120000"/>
                  </a:lnTo>
                  <a:lnTo>
                    <a:pt x="0" y="1297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-4899025" y="-698500"/>
              <a:ext cx="63786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8929" y="119999"/>
                  </a:lnTo>
                  <a:lnTo>
                    <a:pt x="0" y="17748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-4370388" y="-6897687"/>
              <a:ext cx="7327800" cy="6199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95797" y="120000"/>
                  </a:lnTo>
                  <a:lnTo>
                    <a:pt x="0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9578975" y="8743950"/>
              <a:ext cx="42639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491" y="0"/>
                  </a:moveTo>
                  <a:lnTo>
                    <a:pt x="120000" y="33491"/>
                  </a:lnTo>
                  <a:lnTo>
                    <a:pt x="0" y="119999"/>
                  </a:lnTo>
                  <a:lnTo>
                    <a:pt x="60491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11728450" y="-6897687"/>
              <a:ext cx="69405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7703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3838575" y="-6897687"/>
              <a:ext cx="78900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193" y="119999"/>
                  </a:moveTo>
                  <a:lnTo>
                    <a:pt x="0" y="0"/>
                  </a:lnTo>
                  <a:lnTo>
                    <a:pt x="55219" y="0"/>
                  </a:lnTo>
                  <a:lnTo>
                    <a:pt x="119999" y="20719"/>
                  </a:lnTo>
                  <a:lnTo>
                    <a:pt x="48193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-1235075" y="-698500"/>
              <a:ext cx="82422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4475"/>
                  </a:moveTo>
                  <a:lnTo>
                    <a:pt x="39522" y="0"/>
                  </a:lnTo>
                  <a:lnTo>
                    <a:pt x="0" y="119999"/>
                  </a:lnTo>
                  <a:lnTo>
                    <a:pt x="120000" y="24475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-1235075" y="-5207000"/>
              <a:ext cx="12963600" cy="2212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20000" y="75677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-6305550" y="-6897687"/>
              <a:ext cx="7785000" cy="8804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828" y="0"/>
                  </a:moveTo>
                  <a:lnTo>
                    <a:pt x="120000" y="84493"/>
                  </a:lnTo>
                  <a:lnTo>
                    <a:pt x="21680" y="120000"/>
                  </a:lnTo>
                  <a:lnTo>
                    <a:pt x="0" y="0"/>
                  </a:lnTo>
                  <a:lnTo>
                    <a:pt x="29828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11728450" y="-6897687"/>
              <a:ext cx="6940500" cy="877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23131"/>
                  </a:lnTo>
                  <a:lnTo>
                    <a:pt x="118188" y="12000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1479550" y="-6897687"/>
              <a:ext cx="55278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5972"/>
                  </a:moveTo>
                  <a:lnTo>
                    <a:pt x="119999" y="119999"/>
                  </a:lnTo>
                  <a:lnTo>
                    <a:pt x="51211" y="0"/>
                  </a:lnTo>
                  <a:lnTo>
                    <a:pt x="32085" y="0"/>
                  </a:lnTo>
                  <a:lnTo>
                    <a:pt x="0" y="7597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-1373188" y="8743950"/>
              <a:ext cx="13101600" cy="136301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1642"/>
                  </a:moveTo>
                  <a:lnTo>
                    <a:pt x="120000" y="0"/>
                  </a:lnTo>
                  <a:lnTo>
                    <a:pt x="40000" y="120000"/>
                  </a:lnTo>
                  <a:lnTo>
                    <a:pt x="0" y="7164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2994025" y="8743950"/>
              <a:ext cx="87345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3243"/>
                  </a:moveTo>
                  <a:lnTo>
                    <a:pt x="90468" y="119999"/>
                  </a:lnTo>
                  <a:lnTo>
                    <a:pt x="120000" y="0"/>
                  </a:lnTo>
                  <a:lnTo>
                    <a:pt x="0" y="73243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11728450" y="1873250"/>
              <a:ext cx="6835800" cy="1310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37120" y="120000"/>
                  </a:lnTo>
                  <a:lnTo>
                    <a:pt x="0" y="62922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3276600" y="-9293225"/>
              <a:ext cx="108822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807"/>
                  </a:moveTo>
                  <a:lnTo>
                    <a:pt x="119999" y="0"/>
                  </a:lnTo>
                  <a:lnTo>
                    <a:pt x="104490" y="120000"/>
                  </a:lnTo>
                  <a:lnTo>
                    <a:pt x="46231" y="120000"/>
                  </a:lnTo>
                  <a:lnTo>
                    <a:pt x="0" y="38807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7469187" y="-6897687"/>
              <a:ext cx="52833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742" y="120000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96742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1090539" y="-29495"/>
            <a:ext cx="2703491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Métriques - Recall</a:t>
            </a:r>
            <a:endParaRPr sz="1600" dirty="0"/>
          </a:p>
        </p:txBody>
      </p:sp>
      <p:sp>
        <p:nvSpPr>
          <p:cNvPr id="206" name="Google Shape;206;p24"/>
          <p:cNvSpPr/>
          <p:nvPr/>
        </p:nvSpPr>
        <p:spPr>
          <a:xfrm>
            <a:off x="0" y="2344451"/>
            <a:ext cx="9144000" cy="32148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2973510" y="2972842"/>
            <a:ext cx="3645938" cy="224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Quantifie la proportion de faux négatifs.</a:t>
            </a:r>
            <a:endParaRPr lang="es-ES"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sldNum" idx="12"/>
          </p:nvPr>
        </p:nvSpPr>
        <p:spPr>
          <a:xfrm>
            <a:off x="8404384" y="516549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 dirty="0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B98DB148-C037-49FB-92EA-EADFFEA00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37" name="Google Shape;263;p29">
            <a:extLst>
              <a:ext uri="{FF2B5EF4-FFF2-40B4-BE49-F238E27FC236}">
                <a16:creationId xmlns:a16="http://schemas.microsoft.com/office/drawing/2014/main" id="{7E04742A-4F26-4D4D-B96C-82D865EBA851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8E56C3E-1A6E-4DA1-8126-1C9CBA991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5198" y="695372"/>
            <a:ext cx="4634192" cy="97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08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4"/>
          <p:cNvGrpSpPr/>
          <p:nvPr/>
        </p:nvGrpSpPr>
        <p:grpSpPr>
          <a:xfrm>
            <a:off x="3338271" y="1600346"/>
            <a:ext cx="2467458" cy="3429286"/>
            <a:chOff x="-6729413" y="-17360900"/>
            <a:chExt cx="26138326" cy="48436250"/>
          </a:xfrm>
        </p:grpSpPr>
        <p:sp>
          <p:nvSpPr>
            <p:cNvPr id="177" name="Google Shape;177;p24"/>
            <p:cNvSpPr/>
            <p:nvPr/>
          </p:nvSpPr>
          <p:spPr>
            <a:xfrm>
              <a:off x="-6729413" y="-9364662"/>
              <a:ext cx="25398299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9"/>
                  </a:moveTo>
                  <a:lnTo>
                    <a:pt x="0" y="0"/>
                  </a:lnTo>
                  <a:lnTo>
                    <a:pt x="11145" y="119999"/>
                  </a:lnTo>
                  <a:lnTo>
                    <a:pt x="120000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3276600" y="-17360900"/>
              <a:ext cx="10882200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547" y="0"/>
                  </a:moveTo>
                  <a:lnTo>
                    <a:pt x="0" y="120000"/>
                  </a:lnTo>
                  <a:lnTo>
                    <a:pt x="119999" y="109486"/>
                  </a:lnTo>
                  <a:lnTo>
                    <a:pt x="102547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12576175" y="-17360900"/>
              <a:ext cx="6832500" cy="1046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62193"/>
                  </a:lnTo>
                  <a:lnTo>
                    <a:pt x="107007" y="120000"/>
                  </a:lnTo>
                  <a:lnTo>
                    <a:pt x="27797" y="925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-6729413" y="-9364662"/>
              <a:ext cx="10005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158"/>
                  </a:moveTo>
                  <a:lnTo>
                    <a:pt x="116173" y="119999"/>
                  </a:lnTo>
                  <a:lnTo>
                    <a:pt x="28291" y="119999"/>
                  </a:lnTo>
                  <a:lnTo>
                    <a:pt x="0" y="0"/>
                  </a:lnTo>
                  <a:lnTo>
                    <a:pt x="120000" y="41158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-6729413" y="-17360900"/>
              <a:ext cx="19305601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2195" y="120000"/>
                  </a:lnTo>
                  <a:lnTo>
                    <a:pt x="0" y="108517"/>
                  </a:lnTo>
                  <a:lnTo>
                    <a:pt x="60656" y="80315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12752387" y="-9293225"/>
              <a:ext cx="59166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526" y="0"/>
                  </a:moveTo>
                  <a:lnTo>
                    <a:pt x="120000" y="120000"/>
                  </a:lnTo>
                  <a:lnTo>
                    <a:pt x="0" y="120000"/>
                  </a:lnTo>
                  <a:lnTo>
                    <a:pt x="28526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3276600" y="-8518525"/>
              <a:ext cx="41925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84" y="12000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6084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-6729413" y="-11442700"/>
              <a:ext cx="10005900" cy="292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29" y="0"/>
                  </a:moveTo>
                  <a:lnTo>
                    <a:pt x="120000" y="120000"/>
                  </a:lnTo>
                  <a:lnTo>
                    <a:pt x="0" y="85276"/>
                  </a:lnTo>
                  <a:lnTo>
                    <a:pt x="117029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14158913" y="-11938000"/>
              <a:ext cx="5250000" cy="504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62966"/>
                  </a:lnTo>
                  <a:lnTo>
                    <a:pt x="103090" y="119999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2957512" y="-8518525"/>
              <a:ext cx="8811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43459" y="0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1728450" y="-6897687"/>
              <a:ext cx="6940500" cy="1564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18188" y="67289"/>
                  </a:lnTo>
                  <a:lnTo>
                    <a:pt x="0" y="120000"/>
                  </a:lnTo>
                  <a:lnTo>
                    <a:pt x="0" y="1297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-4899025" y="-698500"/>
              <a:ext cx="63786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8929" y="119999"/>
                  </a:lnTo>
                  <a:lnTo>
                    <a:pt x="0" y="17748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-4370388" y="-6897687"/>
              <a:ext cx="7327800" cy="6199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95797" y="120000"/>
                  </a:lnTo>
                  <a:lnTo>
                    <a:pt x="0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9578975" y="8743950"/>
              <a:ext cx="42639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491" y="0"/>
                  </a:moveTo>
                  <a:lnTo>
                    <a:pt x="120000" y="33491"/>
                  </a:lnTo>
                  <a:lnTo>
                    <a:pt x="0" y="119999"/>
                  </a:lnTo>
                  <a:lnTo>
                    <a:pt x="60491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11728450" y="-6897687"/>
              <a:ext cx="69405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7703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3838575" y="-6897687"/>
              <a:ext cx="78900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193" y="119999"/>
                  </a:moveTo>
                  <a:lnTo>
                    <a:pt x="0" y="0"/>
                  </a:lnTo>
                  <a:lnTo>
                    <a:pt x="55219" y="0"/>
                  </a:lnTo>
                  <a:lnTo>
                    <a:pt x="119999" y="20719"/>
                  </a:lnTo>
                  <a:lnTo>
                    <a:pt x="48193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-1235075" y="-698500"/>
              <a:ext cx="82422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4475"/>
                  </a:moveTo>
                  <a:lnTo>
                    <a:pt x="39522" y="0"/>
                  </a:lnTo>
                  <a:lnTo>
                    <a:pt x="0" y="119999"/>
                  </a:lnTo>
                  <a:lnTo>
                    <a:pt x="120000" y="24475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-1235075" y="-5207000"/>
              <a:ext cx="12963600" cy="2212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20000" y="75677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-6305550" y="-6897687"/>
              <a:ext cx="7785000" cy="8804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828" y="0"/>
                  </a:moveTo>
                  <a:lnTo>
                    <a:pt x="120000" y="84493"/>
                  </a:lnTo>
                  <a:lnTo>
                    <a:pt x="21680" y="120000"/>
                  </a:lnTo>
                  <a:lnTo>
                    <a:pt x="0" y="0"/>
                  </a:lnTo>
                  <a:lnTo>
                    <a:pt x="29828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11728450" y="-6897687"/>
              <a:ext cx="6940500" cy="877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23131"/>
                  </a:lnTo>
                  <a:lnTo>
                    <a:pt x="118188" y="12000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1479550" y="-6897687"/>
              <a:ext cx="55278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5972"/>
                  </a:moveTo>
                  <a:lnTo>
                    <a:pt x="119999" y="119999"/>
                  </a:lnTo>
                  <a:lnTo>
                    <a:pt x="51211" y="0"/>
                  </a:lnTo>
                  <a:lnTo>
                    <a:pt x="32085" y="0"/>
                  </a:lnTo>
                  <a:lnTo>
                    <a:pt x="0" y="7597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-1373188" y="8743950"/>
              <a:ext cx="13101600" cy="136301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1642"/>
                  </a:moveTo>
                  <a:lnTo>
                    <a:pt x="120000" y="0"/>
                  </a:lnTo>
                  <a:lnTo>
                    <a:pt x="40000" y="120000"/>
                  </a:lnTo>
                  <a:lnTo>
                    <a:pt x="0" y="7164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2994025" y="8743950"/>
              <a:ext cx="87345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3243"/>
                  </a:moveTo>
                  <a:lnTo>
                    <a:pt x="90468" y="119999"/>
                  </a:lnTo>
                  <a:lnTo>
                    <a:pt x="120000" y="0"/>
                  </a:lnTo>
                  <a:lnTo>
                    <a:pt x="0" y="73243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11728450" y="1873250"/>
              <a:ext cx="6835800" cy="1310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37120" y="120000"/>
                  </a:lnTo>
                  <a:lnTo>
                    <a:pt x="0" y="62922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3276600" y="-9293225"/>
              <a:ext cx="108822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807"/>
                  </a:moveTo>
                  <a:lnTo>
                    <a:pt x="119999" y="0"/>
                  </a:lnTo>
                  <a:lnTo>
                    <a:pt x="104490" y="120000"/>
                  </a:lnTo>
                  <a:lnTo>
                    <a:pt x="46231" y="120000"/>
                  </a:lnTo>
                  <a:lnTo>
                    <a:pt x="0" y="38807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7469187" y="-6897687"/>
              <a:ext cx="52833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742" y="120000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96742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1090539" y="-29495"/>
            <a:ext cx="2703491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Métriques – F1 Score</a:t>
            </a:r>
            <a:endParaRPr sz="1600" dirty="0"/>
          </a:p>
        </p:txBody>
      </p:sp>
      <p:sp>
        <p:nvSpPr>
          <p:cNvPr id="206" name="Google Shape;206;p24"/>
          <p:cNvSpPr/>
          <p:nvPr/>
        </p:nvSpPr>
        <p:spPr>
          <a:xfrm>
            <a:off x="0" y="2344451"/>
            <a:ext cx="9144000" cy="32148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2973510" y="2972842"/>
            <a:ext cx="3645938" cy="224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Combine à la fois la précision et le </a:t>
            </a:r>
            <a:r>
              <a:rPr lang="fr-FR" sz="1800" dirty="0" err="1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recall</a:t>
            </a: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.</a:t>
            </a:r>
            <a:endParaRPr lang="es-ES"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sldNum" idx="12"/>
          </p:nvPr>
        </p:nvSpPr>
        <p:spPr>
          <a:xfrm>
            <a:off x="8404384" y="516549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 dirty="0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B98DB148-C037-49FB-92EA-EADFFEA00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37" name="Google Shape;263;p29">
            <a:extLst>
              <a:ext uri="{FF2B5EF4-FFF2-40B4-BE49-F238E27FC236}">
                <a16:creationId xmlns:a16="http://schemas.microsoft.com/office/drawing/2014/main" id="{7E04742A-4F26-4D4D-B96C-82D865EBA851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3650AA0-BD86-4A8F-BBD5-783B919FE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1414" y="804966"/>
            <a:ext cx="3567173" cy="64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583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>
                    <a:lumMod val="90000"/>
                  </a:schemeClr>
                </a:solidFill>
              </a:rPr>
              <a:t>1.</a:t>
            </a:r>
            <a:endParaRPr sz="6000" dirty="0">
              <a:solidFill>
                <a:schemeClr val="accent4">
                  <a:lumMod val="9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 est “Prêt à dépenser”  ?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0337C18-9572-4D76-A4CA-A49E62B4F7CA}"/>
              </a:ext>
            </a:extLst>
          </p:cNvPr>
          <p:cNvGrpSpPr/>
          <p:nvPr/>
        </p:nvGrpSpPr>
        <p:grpSpPr>
          <a:xfrm>
            <a:off x="6165217" y="487779"/>
            <a:ext cx="2426815" cy="2475274"/>
            <a:chOff x="6165217" y="487779"/>
            <a:chExt cx="2426815" cy="2475274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13000" endPos="35000" dir="5400000" sy="-100000" algn="bl" rotWithShape="0"/>
          </a:effectLst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AFC6F9CD-91A2-42D2-8F68-4E689C7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65217" y="487779"/>
              <a:ext cx="2426815" cy="2426815"/>
            </a:xfrm>
            <a:prstGeom prst="rect">
              <a:avLst/>
            </a:prstGeom>
          </p:spPr>
        </p:pic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A1B63D2C-6CD3-4FE1-A5E2-53A2181B9494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7239764" y="1962455"/>
              <a:ext cx="1000598" cy="10005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7969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4"/>
          <p:cNvGrpSpPr/>
          <p:nvPr/>
        </p:nvGrpSpPr>
        <p:grpSpPr>
          <a:xfrm>
            <a:off x="3338271" y="1600346"/>
            <a:ext cx="2467458" cy="3429286"/>
            <a:chOff x="-6729413" y="-17360900"/>
            <a:chExt cx="26138326" cy="48436250"/>
          </a:xfrm>
        </p:grpSpPr>
        <p:sp>
          <p:nvSpPr>
            <p:cNvPr id="177" name="Google Shape;177;p24"/>
            <p:cNvSpPr/>
            <p:nvPr/>
          </p:nvSpPr>
          <p:spPr>
            <a:xfrm>
              <a:off x="-6729413" y="-9364662"/>
              <a:ext cx="25398299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9"/>
                  </a:moveTo>
                  <a:lnTo>
                    <a:pt x="0" y="0"/>
                  </a:lnTo>
                  <a:lnTo>
                    <a:pt x="11145" y="119999"/>
                  </a:lnTo>
                  <a:lnTo>
                    <a:pt x="120000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3276600" y="-17360900"/>
              <a:ext cx="10882200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547" y="0"/>
                  </a:moveTo>
                  <a:lnTo>
                    <a:pt x="0" y="120000"/>
                  </a:lnTo>
                  <a:lnTo>
                    <a:pt x="119999" y="109486"/>
                  </a:lnTo>
                  <a:lnTo>
                    <a:pt x="102547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12576175" y="-17360900"/>
              <a:ext cx="6832500" cy="1046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62193"/>
                  </a:lnTo>
                  <a:lnTo>
                    <a:pt x="107007" y="120000"/>
                  </a:lnTo>
                  <a:lnTo>
                    <a:pt x="27797" y="925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-6729413" y="-9364662"/>
              <a:ext cx="10005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158"/>
                  </a:moveTo>
                  <a:lnTo>
                    <a:pt x="116173" y="119999"/>
                  </a:lnTo>
                  <a:lnTo>
                    <a:pt x="28291" y="119999"/>
                  </a:lnTo>
                  <a:lnTo>
                    <a:pt x="0" y="0"/>
                  </a:lnTo>
                  <a:lnTo>
                    <a:pt x="120000" y="41158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-6729413" y="-17360900"/>
              <a:ext cx="19305601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2195" y="120000"/>
                  </a:lnTo>
                  <a:lnTo>
                    <a:pt x="0" y="108517"/>
                  </a:lnTo>
                  <a:lnTo>
                    <a:pt x="60656" y="80315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12752387" y="-9293225"/>
              <a:ext cx="59166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526" y="0"/>
                  </a:moveTo>
                  <a:lnTo>
                    <a:pt x="120000" y="120000"/>
                  </a:lnTo>
                  <a:lnTo>
                    <a:pt x="0" y="120000"/>
                  </a:lnTo>
                  <a:lnTo>
                    <a:pt x="28526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3276600" y="-8518525"/>
              <a:ext cx="41925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84" y="12000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6084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-6729413" y="-11442700"/>
              <a:ext cx="10005900" cy="292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29" y="0"/>
                  </a:moveTo>
                  <a:lnTo>
                    <a:pt x="120000" y="120000"/>
                  </a:lnTo>
                  <a:lnTo>
                    <a:pt x="0" y="85276"/>
                  </a:lnTo>
                  <a:lnTo>
                    <a:pt x="117029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14158913" y="-11938000"/>
              <a:ext cx="5250000" cy="504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62966"/>
                  </a:lnTo>
                  <a:lnTo>
                    <a:pt x="103090" y="119999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2957512" y="-8518525"/>
              <a:ext cx="8811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43459" y="0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1728450" y="-6897687"/>
              <a:ext cx="6940500" cy="1564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18188" y="67289"/>
                  </a:lnTo>
                  <a:lnTo>
                    <a:pt x="0" y="120000"/>
                  </a:lnTo>
                  <a:lnTo>
                    <a:pt x="0" y="1297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-4899025" y="-698500"/>
              <a:ext cx="63786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8929" y="119999"/>
                  </a:lnTo>
                  <a:lnTo>
                    <a:pt x="0" y="17748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-4370388" y="-6897687"/>
              <a:ext cx="7327800" cy="6199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95797" y="120000"/>
                  </a:lnTo>
                  <a:lnTo>
                    <a:pt x="0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9578975" y="8743950"/>
              <a:ext cx="42639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491" y="0"/>
                  </a:moveTo>
                  <a:lnTo>
                    <a:pt x="120000" y="33491"/>
                  </a:lnTo>
                  <a:lnTo>
                    <a:pt x="0" y="119999"/>
                  </a:lnTo>
                  <a:lnTo>
                    <a:pt x="60491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11728450" y="-6897687"/>
              <a:ext cx="69405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7703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3838575" y="-6897687"/>
              <a:ext cx="78900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193" y="119999"/>
                  </a:moveTo>
                  <a:lnTo>
                    <a:pt x="0" y="0"/>
                  </a:lnTo>
                  <a:lnTo>
                    <a:pt x="55219" y="0"/>
                  </a:lnTo>
                  <a:lnTo>
                    <a:pt x="119999" y="20719"/>
                  </a:lnTo>
                  <a:lnTo>
                    <a:pt x="48193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-1235075" y="-698500"/>
              <a:ext cx="82422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4475"/>
                  </a:moveTo>
                  <a:lnTo>
                    <a:pt x="39522" y="0"/>
                  </a:lnTo>
                  <a:lnTo>
                    <a:pt x="0" y="119999"/>
                  </a:lnTo>
                  <a:lnTo>
                    <a:pt x="120000" y="24475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-1235075" y="-5207000"/>
              <a:ext cx="12963600" cy="2212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20000" y="75677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-6305550" y="-6897687"/>
              <a:ext cx="7785000" cy="8804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828" y="0"/>
                  </a:moveTo>
                  <a:lnTo>
                    <a:pt x="120000" y="84493"/>
                  </a:lnTo>
                  <a:lnTo>
                    <a:pt x="21680" y="120000"/>
                  </a:lnTo>
                  <a:lnTo>
                    <a:pt x="0" y="0"/>
                  </a:lnTo>
                  <a:lnTo>
                    <a:pt x="29828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11728450" y="-6897687"/>
              <a:ext cx="6940500" cy="877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23131"/>
                  </a:lnTo>
                  <a:lnTo>
                    <a:pt x="118188" y="12000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1479550" y="-6897687"/>
              <a:ext cx="55278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5972"/>
                  </a:moveTo>
                  <a:lnTo>
                    <a:pt x="119999" y="119999"/>
                  </a:lnTo>
                  <a:lnTo>
                    <a:pt x="51211" y="0"/>
                  </a:lnTo>
                  <a:lnTo>
                    <a:pt x="32085" y="0"/>
                  </a:lnTo>
                  <a:lnTo>
                    <a:pt x="0" y="7597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-1373188" y="8743950"/>
              <a:ext cx="13101600" cy="136301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1642"/>
                  </a:moveTo>
                  <a:lnTo>
                    <a:pt x="120000" y="0"/>
                  </a:lnTo>
                  <a:lnTo>
                    <a:pt x="40000" y="120000"/>
                  </a:lnTo>
                  <a:lnTo>
                    <a:pt x="0" y="7164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2994025" y="8743950"/>
              <a:ext cx="87345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3243"/>
                  </a:moveTo>
                  <a:lnTo>
                    <a:pt x="90468" y="119999"/>
                  </a:lnTo>
                  <a:lnTo>
                    <a:pt x="120000" y="0"/>
                  </a:lnTo>
                  <a:lnTo>
                    <a:pt x="0" y="73243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11728450" y="1873250"/>
              <a:ext cx="6835800" cy="1310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37120" y="120000"/>
                  </a:lnTo>
                  <a:lnTo>
                    <a:pt x="0" y="62922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3276600" y="-9293225"/>
              <a:ext cx="108822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807"/>
                  </a:moveTo>
                  <a:lnTo>
                    <a:pt x="119999" y="0"/>
                  </a:lnTo>
                  <a:lnTo>
                    <a:pt x="104490" y="120000"/>
                  </a:lnTo>
                  <a:lnTo>
                    <a:pt x="46231" y="120000"/>
                  </a:lnTo>
                  <a:lnTo>
                    <a:pt x="0" y="38807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7469187" y="-6897687"/>
              <a:ext cx="52833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742" y="120000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96742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1090539" y="-29495"/>
            <a:ext cx="2703491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Métriques – F beta score</a:t>
            </a:r>
            <a:endParaRPr sz="1600" dirty="0"/>
          </a:p>
        </p:txBody>
      </p:sp>
      <p:sp>
        <p:nvSpPr>
          <p:cNvPr id="206" name="Google Shape;206;p24"/>
          <p:cNvSpPr/>
          <p:nvPr/>
        </p:nvSpPr>
        <p:spPr>
          <a:xfrm>
            <a:off x="0" y="2344451"/>
            <a:ext cx="9144000" cy="32148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2973510" y="2972842"/>
            <a:ext cx="3645938" cy="224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Généralisation du F1 score avec un poids β.</a:t>
            </a:r>
            <a:endParaRPr lang="es-ES"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sldNum" idx="12"/>
          </p:nvPr>
        </p:nvSpPr>
        <p:spPr>
          <a:xfrm>
            <a:off x="8404384" y="516549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 dirty="0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B98DB148-C037-49FB-92EA-EADFFEA00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37" name="Google Shape;263;p29">
            <a:extLst>
              <a:ext uri="{FF2B5EF4-FFF2-40B4-BE49-F238E27FC236}">
                <a16:creationId xmlns:a16="http://schemas.microsoft.com/office/drawing/2014/main" id="{7E04742A-4F26-4D4D-B96C-82D865EBA851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405F78F-4117-4EDC-AC02-4DA661ADE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3189" y="571204"/>
            <a:ext cx="3957622" cy="1031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25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4"/>
          <p:cNvGrpSpPr/>
          <p:nvPr/>
        </p:nvGrpSpPr>
        <p:grpSpPr>
          <a:xfrm>
            <a:off x="3338271" y="1600346"/>
            <a:ext cx="2467458" cy="3429286"/>
            <a:chOff x="-6729413" y="-17360900"/>
            <a:chExt cx="26138326" cy="48436250"/>
          </a:xfrm>
        </p:grpSpPr>
        <p:sp>
          <p:nvSpPr>
            <p:cNvPr id="177" name="Google Shape;177;p24"/>
            <p:cNvSpPr/>
            <p:nvPr/>
          </p:nvSpPr>
          <p:spPr>
            <a:xfrm>
              <a:off x="-6729413" y="-9364662"/>
              <a:ext cx="25398299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9"/>
                  </a:moveTo>
                  <a:lnTo>
                    <a:pt x="0" y="0"/>
                  </a:lnTo>
                  <a:lnTo>
                    <a:pt x="11145" y="119999"/>
                  </a:lnTo>
                  <a:lnTo>
                    <a:pt x="120000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3276600" y="-17360900"/>
              <a:ext cx="10882200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547" y="0"/>
                  </a:moveTo>
                  <a:lnTo>
                    <a:pt x="0" y="120000"/>
                  </a:lnTo>
                  <a:lnTo>
                    <a:pt x="119999" y="109486"/>
                  </a:lnTo>
                  <a:lnTo>
                    <a:pt x="102547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12576175" y="-17360900"/>
              <a:ext cx="6832500" cy="1046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62193"/>
                  </a:lnTo>
                  <a:lnTo>
                    <a:pt x="107007" y="120000"/>
                  </a:lnTo>
                  <a:lnTo>
                    <a:pt x="27797" y="925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-6729413" y="-9364662"/>
              <a:ext cx="10005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158"/>
                  </a:moveTo>
                  <a:lnTo>
                    <a:pt x="116173" y="119999"/>
                  </a:lnTo>
                  <a:lnTo>
                    <a:pt x="28291" y="119999"/>
                  </a:lnTo>
                  <a:lnTo>
                    <a:pt x="0" y="0"/>
                  </a:lnTo>
                  <a:lnTo>
                    <a:pt x="120000" y="41158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-6729413" y="-17360900"/>
              <a:ext cx="19305601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2195" y="120000"/>
                  </a:lnTo>
                  <a:lnTo>
                    <a:pt x="0" y="108517"/>
                  </a:lnTo>
                  <a:lnTo>
                    <a:pt x="60656" y="80315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12752387" y="-9293225"/>
              <a:ext cx="59166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526" y="0"/>
                  </a:moveTo>
                  <a:lnTo>
                    <a:pt x="120000" y="120000"/>
                  </a:lnTo>
                  <a:lnTo>
                    <a:pt x="0" y="120000"/>
                  </a:lnTo>
                  <a:lnTo>
                    <a:pt x="28526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3276600" y="-8518525"/>
              <a:ext cx="41925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84" y="12000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6084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-6729413" y="-11442700"/>
              <a:ext cx="10005900" cy="292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29" y="0"/>
                  </a:moveTo>
                  <a:lnTo>
                    <a:pt x="120000" y="120000"/>
                  </a:lnTo>
                  <a:lnTo>
                    <a:pt x="0" y="85276"/>
                  </a:lnTo>
                  <a:lnTo>
                    <a:pt x="117029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14158913" y="-11938000"/>
              <a:ext cx="5250000" cy="504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62966"/>
                  </a:lnTo>
                  <a:lnTo>
                    <a:pt x="103090" y="119999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2957512" y="-8518525"/>
              <a:ext cx="8811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43459" y="0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1728450" y="-6897687"/>
              <a:ext cx="6940500" cy="1564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18188" y="67289"/>
                  </a:lnTo>
                  <a:lnTo>
                    <a:pt x="0" y="120000"/>
                  </a:lnTo>
                  <a:lnTo>
                    <a:pt x="0" y="1297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-4899025" y="-698500"/>
              <a:ext cx="63786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8929" y="119999"/>
                  </a:lnTo>
                  <a:lnTo>
                    <a:pt x="0" y="17748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-4370388" y="-6897687"/>
              <a:ext cx="7327800" cy="6199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95797" y="120000"/>
                  </a:lnTo>
                  <a:lnTo>
                    <a:pt x="0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9578975" y="8743950"/>
              <a:ext cx="42639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491" y="0"/>
                  </a:moveTo>
                  <a:lnTo>
                    <a:pt x="120000" y="33491"/>
                  </a:lnTo>
                  <a:lnTo>
                    <a:pt x="0" y="119999"/>
                  </a:lnTo>
                  <a:lnTo>
                    <a:pt x="60491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11728450" y="-6897687"/>
              <a:ext cx="69405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7703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3838575" y="-6897687"/>
              <a:ext cx="78900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193" y="119999"/>
                  </a:moveTo>
                  <a:lnTo>
                    <a:pt x="0" y="0"/>
                  </a:lnTo>
                  <a:lnTo>
                    <a:pt x="55219" y="0"/>
                  </a:lnTo>
                  <a:lnTo>
                    <a:pt x="119999" y="20719"/>
                  </a:lnTo>
                  <a:lnTo>
                    <a:pt x="48193" y="119999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-1235075" y="-698500"/>
              <a:ext cx="82422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4475"/>
                  </a:moveTo>
                  <a:lnTo>
                    <a:pt x="39522" y="0"/>
                  </a:lnTo>
                  <a:lnTo>
                    <a:pt x="0" y="119999"/>
                  </a:lnTo>
                  <a:lnTo>
                    <a:pt x="120000" y="24475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-1235075" y="-5207000"/>
              <a:ext cx="12963600" cy="2212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20000" y="75677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-6305550" y="-6897687"/>
              <a:ext cx="7785000" cy="8804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828" y="0"/>
                  </a:moveTo>
                  <a:lnTo>
                    <a:pt x="120000" y="84493"/>
                  </a:lnTo>
                  <a:lnTo>
                    <a:pt x="21680" y="120000"/>
                  </a:lnTo>
                  <a:lnTo>
                    <a:pt x="0" y="0"/>
                  </a:lnTo>
                  <a:lnTo>
                    <a:pt x="29828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11728450" y="-6897687"/>
              <a:ext cx="6940500" cy="877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23131"/>
                  </a:lnTo>
                  <a:lnTo>
                    <a:pt x="118188" y="12000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1479550" y="-6897687"/>
              <a:ext cx="55278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5972"/>
                  </a:moveTo>
                  <a:lnTo>
                    <a:pt x="119999" y="119999"/>
                  </a:lnTo>
                  <a:lnTo>
                    <a:pt x="51211" y="0"/>
                  </a:lnTo>
                  <a:lnTo>
                    <a:pt x="32085" y="0"/>
                  </a:lnTo>
                  <a:lnTo>
                    <a:pt x="0" y="7597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-1373188" y="8743950"/>
              <a:ext cx="13101600" cy="136301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1642"/>
                  </a:moveTo>
                  <a:lnTo>
                    <a:pt x="120000" y="0"/>
                  </a:lnTo>
                  <a:lnTo>
                    <a:pt x="40000" y="120000"/>
                  </a:lnTo>
                  <a:lnTo>
                    <a:pt x="0" y="71642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2994025" y="8743950"/>
              <a:ext cx="87345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3243"/>
                  </a:moveTo>
                  <a:lnTo>
                    <a:pt x="90468" y="119999"/>
                  </a:lnTo>
                  <a:lnTo>
                    <a:pt x="120000" y="0"/>
                  </a:lnTo>
                  <a:lnTo>
                    <a:pt x="0" y="73243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11728450" y="1873250"/>
              <a:ext cx="6835800" cy="1310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37120" y="120000"/>
                  </a:lnTo>
                  <a:lnTo>
                    <a:pt x="0" y="62922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3276600" y="-9293225"/>
              <a:ext cx="108822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807"/>
                  </a:moveTo>
                  <a:lnTo>
                    <a:pt x="119999" y="0"/>
                  </a:lnTo>
                  <a:lnTo>
                    <a:pt x="104490" y="120000"/>
                  </a:lnTo>
                  <a:lnTo>
                    <a:pt x="46231" y="120000"/>
                  </a:lnTo>
                  <a:lnTo>
                    <a:pt x="0" y="38807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7469187" y="-6897687"/>
              <a:ext cx="52833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742" y="120000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96742" y="12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accent6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1090539" y="-29495"/>
            <a:ext cx="2703491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Métriques - Logloss</a:t>
            </a:r>
            <a:endParaRPr sz="1600" dirty="0"/>
          </a:p>
        </p:txBody>
      </p:sp>
      <p:sp>
        <p:nvSpPr>
          <p:cNvPr id="206" name="Google Shape;206;p24"/>
          <p:cNvSpPr/>
          <p:nvPr/>
        </p:nvSpPr>
        <p:spPr>
          <a:xfrm>
            <a:off x="0" y="2344451"/>
            <a:ext cx="9144000" cy="32148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76570" y="3082548"/>
            <a:ext cx="3645938" cy="224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y</a:t>
            </a: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 (Label) = 1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P</a:t>
            </a: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 (prediction) = 0.9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200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Loss = -(1 * log(0.9)) = 0.10536</a:t>
            </a:r>
            <a:endParaRPr sz="12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sldNum" idx="12"/>
          </p:nvPr>
        </p:nvSpPr>
        <p:spPr>
          <a:xfrm>
            <a:off x="8404384" y="516549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 dirty="0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B98DB148-C037-49FB-92EA-EADFFEA00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37" name="Google Shape;263;p29">
            <a:extLst>
              <a:ext uri="{FF2B5EF4-FFF2-40B4-BE49-F238E27FC236}">
                <a16:creationId xmlns:a16="http://schemas.microsoft.com/office/drawing/2014/main" id="{7E04742A-4F26-4D4D-B96C-82D865EBA851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7AC65B4-D4CA-402D-AFC1-9823D5B37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0817" y="973053"/>
            <a:ext cx="5782365" cy="444848"/>
          </a:xfrm>
          <a:prstGeom prst="rect">
            <a:avLst/>
          </a:prstGeom>
        </p:spPr>
      </p:pic>
      <p:sp>
        <p:nvSpPr>
          <p:cNvPr id="42" name="Google Shape;207;p24">
            <a:extLst>
              <a:ext uri="{FF2B5EF4-FFF2-40B4-BE49-F238E27FC236}">
                <a16:creationId xmlns:a16="http://schemas.microsoft.com/office/drawing/2014/main" id="{4D114245-2CE0-4785-98A5-69F75EEF7DE9}"/>
              </a:ext>
            </a:extLst>
          </p:cNvPr>
          <p:cNvSpPr/>
          <p:nvPr/>
        </p:nvSpPr>
        <p:spPr>
          <a:xfrm>
            <a:off x="5843939" y="2962114"/>
            <a:ext cx="3645938" cy="224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y</a:t>
            </a: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 (Label) = 1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p (prediction) = 0.1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200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Loss = -(1 * log(0.1)) = 2.30258</a:t>
            </a:r>
            <a:endParaRPr sz="12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53FB9F-5FCC-4A19-BE53-55C2E2527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-115829"/>
            <a:ext cx="7571700" cy="702600"/>
          </a:xfrm>
        </p:spPr>
        <p:txBody>
          <a:bodyPr/>
          <a:lstStyle/>
          <a:p>
            <a:pPr algn="ctr"/>
            <a:r>
              <a:rPr lang="fr-FR" dirty="0"/>
              <a:t>Courbe du log </a:t>
            </a:r>
            <a:r>
              <a:rPr lang="fr-FR" dirty="0" err="1"/>
              <a:t>loss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A75FF0-C774-4126-8DEC-229C30A021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32</a:t>
            </a:fld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4C89B54-E312-4F2E-A14C-3320338A1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488" y="515389"/>
            <a:ext cx="4646887" cy="446451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0F76893-3728-4E0D-A18F-6AF046610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9" name="Google Shape;263;p29">
            <a:extLst>
              <a:ext uri="{FF2B5EF4-FFF2-40B4-BE49-F238E27FC236}">
                <a16:creationId xmlns:a16="http://schemas.microsoft.com/office/drawing/2014/main" id="{642F16DA-427D-4553-A973-AB21B5C19DE8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086736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375959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DummyClassifier – Modèle de référence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D632375-5972-4A68-8707-88D811F0F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8" name="Google Shape;263;p29">
            <a:extLst>
              <a:ext uri="{FF2B5EF4-FFF2-40B4-BE49-F238E27FC236}">
                <a16:creationId xmlns:a16="http://schemas.microsoft.com/office/drawing/2014/main" id="{1C9AD0D5-E3DB-47F5-8D8A-91F7464614C6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DC9CBB5-DE15-4ADF-88D4-CBAA4B7BC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7520" y="1656740"/>
            <a:ext cx="4888960" cy="19796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154953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Choix du modèle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D632375-5972-4A68-8707-88D811F0F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8" name="Google Shape;263;p29">
            <a:extLst>
              <a:ext uri="{FF2B5EF4-FFF2-40B4-BE49-F238E27FC236}">
                <a16:creationId xmlns:a16="http://schemas.microsoft.com/office/drawing/2014/main" id="{1C9AD0D5-E3DB-47F5-8D8A-91F7464614C6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E52C4B5-F501-47C5-B629-B0CBB6398E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5" y="1110283"/>
            <a:ext cx="8122909" cy="387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0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832C578-8E42-486B-8B8D-4CD5D478604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12106" y="4758167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35</a:t>
            </a:fld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DB6EA9D-65A7-4221-8B51-651FDAD8D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358" y="-253713"/>
            <a:ext cx="4449283" cy="187045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EA71365-7BF4-41BA-9E2B-56387F1D9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10" name="Google Shape;263;p29">
            <a:extLst>
              <a:ext uri="{FF2B5EF4-FFF2-40B4-BE49-F238E27FC236}">
                <a16:creationId xmlns:a16="http://schemas.microsoft.com/office/drawing/2014/main" id="{CBEB9335-8F70-4DC5-BAFC-CEEEAB983948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34AFB576-250A-4F68-92C5-6160D53938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125" y="2176509"/>
            <a:ext cx="846764" cy="846764"/>
          </a:xfrm>
          <a:prstGeom prst="rect">
            <a:avLst/>
          </a:prstGeom>
        </p:spPr>
      </p:pic>
      <p:sp>
        <p:nvSpPr>
          <p:cNvPr id="65" name="Google Shape;111;p17">
            <a:extLst>
              <a:ext uri="{FF2B5EF4-FFF2-40B4-BE49-F238E27FC236}">
                <a16:creationId xmlns:a16="http://schemas.microsoft.com/office/drawing/2014/main" id="{E16461F2-5CAC-45C5-8D54-6A7F328BB7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8131" y="3023273"/>
            <a:ext cx="2308753" cy="10770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 algn="ctr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1800" dirty="0"/>
              <a:t>Gestion des features catégorielles</a:t>
            </a:r>
            <a:endParaRPr sz="1800" dirty="0"/>
          </a:p>
        </p:txBody>
      </p:sp>
      <p:sp>
        <p:nvSpPr>
          <p:cNvPr id="67" name="Google Shape;111;p17">
            <a:extLst>
              <a:ext uri="{FF2B5EF4-FFF2-40B4-BE49-F238E27FC236}">
                <a16:creationId xmlns:a16="http://schemas.microsoft.com/office/drawing/2014/main" id="{16F156D1-DF08-481F-810D-C26F29FA2F63}"/>
              </a:ext>
            </a:extLst>
          </p:cNvPr>
          <p:cNvSpPr txBox="1">
            <a:spLocks/>
          </p:cNvSpPr>
          <p:nvPr/>
        </p:nvSpPr>
        <p:spPr>
          <a:xfrm>
            <a:off x="3424495" y="3023273"/>
            <a:ext cx="2312191" cy="1322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ource Sans Pro"/>
              <a:buChar char="◎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76200" indent="0" algn="ctr">
              <a:buSzPts val="2400"/>
              <a:buFont typeface="Source Sans Pro"/>
              <a:buNone/>
            </a:pPr>
            <a:r>
              <a:rPr lang="fr-FR" sz="1800" dirty="0"/>
              <a:t>Temps de prédiction</a:t>
            </a:r>
          </a:p>
        </p:txBody>
      </p:sp>
      <p:sp>
        <p:nvSpPr>
          <p:cNvPr id="69" name="Google Shape;111;p17">
            <a:extLst>
              <a:ext uri="{FF2B5EF4-FFF2-40B4-BE49-F238E27FC236}">
                <a16:creationId xmlns:a16="http://schemas.microsoft.com/office/drawing/2014/main" id="{EE6F79AA-F4F4-41CB-A423-7E8B0C3A1D46}"/>
              </a:ext>
            </a:extLst>
          </p:cNvPr>
          <p:cNvSpPr txBox="1">
            <a:spLocks/>
          </p:cNvSpPr>
          <p:nvPr/>
        </p:nvSpPr>
        <p:spPr>
          <a:xfrm>
            <a:off x="6314297" y="3031589"/>
            <a:ext cx="2829703" cy="99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ource Sans Pro"/>
              <a:buChar char="◎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76200" indent="0" algn="ctr">
              <a:buSzPts val="2400"/>
              <a:buFont typeface="Source Sans Pro"/>
              <a:buNone/>
            </a:pPr>
            <a:r>
              <a:rPr lang="fr-FR" sz="1800" dirty="0"/>
              <a:t>Visualisation en temps réel de l’apprentissage</a:t>
            </a:r>
          </a:p>
        </p:txBody>
      </p:sp>
      <p:pic>
        <p:nvPicPr>
          <p:cNvPr id="71" name="Image 70">
            <a:extLst>
              <a:ext uri="{FF2B5EF4-FFF2-40B4-BE49-F238E27FC236}">
                <a16:creationId xmlns:a16="http://schemas.microsoft.com/office/drawing/2014/main" id="{2879A895-CDFE-453B-A1FB-DB1722F63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7208" y="2184825"/>
            <a:ext cx="846764" cy="846764"/>
          </a:xfrm>
          <a:prstGeom prst="rect">
            <a:avLst/>
          </a:prstGeom>
        </p:spPr>
      </p:pic>
      <p:pic>
        <p:nvPicPr>
          <p:cNvPr id="73" name="Image 72">
            <a:extLst>
              <a:ext uri="{FF2B5EF4-FFF2-40B4-BE49-F238E27FC236}">
                <a16:creationId xmlns:a16="http://schemas.microsoft.com/office/drawing/2014/main" id="{275538B4-5E9E-466A-A2C0-A5BFF3AAC8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5765" y="2184824"/>
            <a:ext cx="846765" cy="84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28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375959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Évaluation – Premier Entraînement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D632375-5972-4A68-8707-88D811F0F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8" name="Google Shape;263;p29">
            <a:extLst>
              <a:ext uri="{FF2B5EF4-FFF2-40B4-BE49-F238E27FC236}">
                <a16:creationId xmlns:a16="http://schemas.microsoft.com/office/drawing/2014/main" id="{1C9AD0D5-E3DB-47F5-8D8A-91F7464614C6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794D298-233B-44B3-8622-463CF0F5F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3829" y="1853356"/>
            <a:ext cx="5656341" cy="233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932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1218412" y="798571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Ajout de nouvelles features</a:t>
            </a:r>
            <a:endParaRPr dirty="0"/>
          </a:p>
        </p:txBody>
      </p:sp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218412" y="1690601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b="1" dirty="0"/>
              <a:t>EXT_SOURCE_1_x_EXT_SOURCE_2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Produit de la première source de revu avec la deuxième source de revenu.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3762254" y="1690601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b="1" dirty="0"/>
              <a:t>EXT_SOURCE_1_x_EXT_SOURCE_3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dirty="0"/>
              <a:t>Produit de la première source de revu avec la troisième source de revenu.</a:t>
            </a:r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3"/>
          </p:nvPr>
        </p:nvSpPr>
        <p:spPr>
          <a:xfrm>
            <a:off x="6306096" y="1690601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b="1" dirty="0"/>
              <a:t>AMT_LEFT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dirty="0"/>
              <a:t>Différence entre les revenus annuels et le montant annuel du crédit.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377D430-98B9-47FA-A047-8F41C29A1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8" name="Google Shape;263;p29">
            <a:extLst>
              <a:ext uri="{FF2B5EF4-FFF2-40B4-BE49-F238E27FC236}">
                <a16:creationId xmlns:a16="http://schemas.microsoft.com/office/drawing/2014/main" id="{7565F035-5226-4852-BC79-D610F71AAF44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652955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321951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Évaluation – Entraînement avec nouvelles features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D632375-5972-4A68-8707-88D811F0F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8" name="Google Shape;263;p29">
            <a:extLst>
              <a:ext uri="{FF2B5EF4-FFF2-40B4-BE49-F238E27FC236}">
                <a16:creationId xmlns:a16="http://schemas.microsoft.com/office/drawing/2014/main" id="{1C9AD0D5-E3DB-47F5-8D8A-91F7464614C6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3518EFE-BC00-4DCC-972C-CFD904AB03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4766" y="1496292"/>
            <a:ext cx="6314468" cy="243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6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5FD06-2361-4AD4-9AA2-4383536B0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0"/>
            <a:ext cx="7571700" cy="702600"/>
          </a:xfrm>
        </p:spPr>
        <p:txBody>
          <a:bodyPr/>
          <a:lstStyle/>
          <a:p>
            <a:pPr algn="ctr"/>
            <a:r>
              <a:rPr lang="fr-FR" dirty="0"/>
              <a:t>Optimisation des hyperparamètres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6394691-97C4-4424-81C3-4A58033CE8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39</a:t>
            </a:fld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1D26B18-F5C5-404D-A0A9-68CB4EFE5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939" y="1710673"/>
            <a:ext cx="6172716" cy="188267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4CBB31B-3D59-47F8-897A-82BFA591E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897" y="1006518"/>
            <a:ext cx="3103149" cy="7026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07B1677-0CC7-4CE8-A65B-693C3C2188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11" name="Google Shape;263;p29">
            <a:extLst>
              <a:ext uri="{FF2B5EF4-FFF2-40B4-BE49-F238E27FC236}">
                <a16:creationId xmlns:a16="http://schemas.microsoft.com/office/drawing/2014/main" id="{7B67409E-206D-49C4-A8C0-C28193647589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0AC7990-B51E-448B-8AB4-7F13198B2A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8549" y="3898824"/>
            <a:ext cx="4486901" cy="47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789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/>
          <p:nvPr/>
        </p:nvSpPr>
        <p:spPr>
          <a:xfrm>
            <a:off x="0" y="1219201"/>
            <a:ext cx="9144000" cy="3924408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786145" y="2972280"/>
            <a:ext cx="2105100" cy="1192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MÉTIER</a:t>
            </a:r>
            <a:endParaRPr sz="18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Crédits pour des personnes ayant peu ou pas d’historique de prêt</a:t>
            </a:r>
          </a:p>
        </p:txBody>
      </p:sp>
      <p:sp>
        <p:nvSpPr>
          <p:cNvPr id="209" name="Google Shape;209;p2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36" name="Google Shape;97;p15">
            <a:extLst>
              <a:ext uri="{FF2B5EF4-FFF2-40B4-BE49-F238E27FC236}">
                <a16:creationId xmlns:a16="http://schemas.microsoft.com/office/drawing/2014/main" id="{10FA7771-131D-4571-9C08-55D82E566ED2}"/>
              </a:ext>
            </a:extLst>
          </p:cNvPr>
          <p:cNvSpPr txBox="1">
            <a:spLocks/>
          </p:cNvSpPr>
          <p:nvPr/>
        </p:nvSpPr>
        <p:spPr>
          <a:xfrm>
            <a:off x="3228730" y="280640"/>
            <a:ext cx="2686539" cy="610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fr-FR" dirty="0"/>
              <a:t>INTRODUCTION</a:t>
            </a:r>
          </a:p>
        </p:txBody>
      </p:sp>
      <p:sp>
        <p:nvSpPr>
          <p:cNvPr id="39" name="Google Shape;207;p24">
            <a:extLst>
              <a:ext uri="{FF2B5EF4-FFF2-40B4-BE49-F238E27FC236}">
                <a16:creationId xmlns:a16="http://schemas.microsoft.com/office/drawing/2014/main" id="{8B60D087-0F2A-4374-A588-5A9C5721983A}"/>
              </a:ext>
            </a:extLst>
          </p:cNvPr>
          <p:cNvSpPr/>
          <p:nvPr/>
        </p:nvSpPr>
        <p:spPr>
          <a:xfrm>
            <a:off x="3519449" y="2972280"/>
            <a:ext cx="2105100" cy="1192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BESOIN</a:t>
            </a:r>
            <a:endParaRPr sz="18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Outils d’aide à la décision pour accorder un crédit</a:t>
            </a:r>
          </a:p>
        </p:txBody>
      </p:sp>
      <p:sp>
        <p:nvSpPr>
          <p:cNvPr id="40" name="Google Shape;207;p24">
            <a:extLst>
              <a:ext uri="{FF2B5EF4-FFF2-40B4-BE49-F238E27FC236}">
                <a16:creationId xmlns:a16="http://schemas.microsoft.com/office/drawing/2014/main" id="{096C1191-DEB3-43AE-9C67-1EB62BFDEEAF}"/>
              </a:ext>
            </a:extLst>
          </p:cNvPr>
          <p:cNvSpPr/>
          <p:nvPr/>
        </p:nvSpPr>
        <p:spPr>
          <a:xfrm>
            <a:off x="6252755" y="2972279"/>
            <a:ext cx="2105100" cy="1192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OBJECTIF</a:t>
            </a:r>
            <a:endParaRPr sz="18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Construire un modèle de </a:t>
            </a:r>
            <a:r>
              <a:rPr lang="fr-FR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scoring</a:t>
            </a:r>
            <a:r>
              <a:rPr lang="fr-FR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pour savoir si un prêt sera remboursé ou non.</a:t>
            </a:r>
          </a:p>
        </p:txBody>
      </p:sp>
      <p:sp>
        <p:nvSpPr>
          <p:cNvPr id="41" name="Google Shape;696;p46">
            <a:extLst>
              <a:ext uri="{FF2B5EF4-FFF2-40B4-BE49-F238E27FC236}">
                <a16:creationId xmlns:a16="http://schemas.microsoft.com/office/drawing/2014/main" id="{C8929129-12C7-4FE9-B3D3-8F1C4114D0BF}"/>
              </a:ext>
            </a:extLst>
          </p:cNvPr>
          <p:cNvSpPr/>
          <p:nvPr/>
        </p:nvSpPr>
        <p:spPr>
          <a:xfrm>
            <a:off x="1208695" y="1585880"/>
            <a:ext cx="1260000" cy="12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tx1">
                  <a:lumMod val="75000"/>
                  <a:lumOff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" name="Google Shape;696;p46">
            <a:extLst>
              <a:ext uri="{FF2B5EF4-FFF2-40B4-BE49-F238E27FC236}">
                <a16:creationId xmlns:a16="http://schemas.microsoft.com/office/drawing/2014/main" id="{099FC187-7158-47F1-B8B5-6DB476A05F36}"/>
              </a:ext>
            </a:extLst>
          </p:cNvPr>
          <p:cNvSpPr/>
          <p:nvPr/>
        </p:nvSpPr>
        <p:spPr>
          <a:xfrm>
            <a:off x="3941999" y="1548037"/>
            <a:ext cx="1260000" cy="12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tx1">
                  <a:lumMod val="75000"/>
                  <a:lumOff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3" name="Google Shape;696;p46">
            <a:extLst>
              <a:ext uri="{FF2B5EF4-FFF2-40B4-BE49-F238E27FC236}">
                <a16:creationId xmlns:a16="http://schemas.microsoft.com/office/drawing/2014/main" id="{E515B5D3-ECA2-4207-B2EB-B24C591685C2}"/>
              </a:ext>
            </a:extLst>
          </p:cNvPr>
          <p:cNvSpPr/>
          <p:nvPr/>
        </p:nvSpPr>
        <p:spPr>
          <a:xfrm>
            <a:off x="6675305" y="1542252"/>
            <a:ext cx="1260000" cy="12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tx1">
                  <a:lumMod val="75000"/>
                  <a:lumOff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E005E2-32B6-465E-859A-44403A0E27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267" y="1752970"/>
            <a:ext cx="898855" cy="89885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39C3B62-EFD1-487A-A00A-9D2C030628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4255" y="1675230"/>
            <a:ext cx="955490" cy="95549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6FBC16E-5653-495C-9118-237A49FFE2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4827" y="1585880"/>
            <a:ext cx="980956" cy="980956"/>
          </a:xfrm>
          <a:prstGeom prst="rect">
            <a:avLst/>
          </a:prstGeom>
        </p:spPr>
      </p:pic>
      <p:grpSp>
        <p:nvGrpSpPr>
          <p:cNvPr id="14" name="Groupe 13">
            <a:extLst>
              <a:ext uri="{FF2B5EF4-FFF2-40B4-BE49-F238E27FC236}">
                <a16:creationId xmlns:a16="http://schemas.microsoft.com/office/drawing/2014/main" id="{34509552-3380-449C-AABA-E2DC317F8588}"/>
              </a:ext>
            </a:extLst>
          </p:cNvPr>
          <p:cNvGrpSpPr/>
          <p:nvPr/>
        </p:nvGrpSpPr>
        <p:grpSpPr>
          <a:xfrm>
            <a:off x="5624549" y="35407"/>
            <a:ext cx="1260000" cy="1386230"/>
            <a:chOff x="6165215" y="487777"/>
            <a:chExt cx="2426814" cy="2475276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13000" endPos="35000" dir="5400000" sy="-100000" algn="bl" rotWithShape="0"/>
          </a:effectLst>
        </p:grpSpPr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A03096D7-307B-410E-9407-4211F98E8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65215" y="487777"/>
              <a:ext cx="2426814" cy="2426811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8DFEE6D2-3CA4-45A4-B395-08470D502113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7239764" y="1962455"/>
              <a:ext cx="1000598" cy="10005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5281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321951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Évaluation – Entraînement avec les nouveaux paramètres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D632375-5972-4A68-8707-88D811F0F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8" name="Google Shape;263;p29">
            <a:extLst>
              <a:ext uri="{FF2B5EF4-FFF2-40B4-BE49-F238E27FC236}">
                <a16:creationId xmlns:a16="http://schemas.microsoft.com/office/drawing/2014/main" id="{1C9AD0D5-E3DB-47F5-8D8A-91F7464614C6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1EF0C1C-DD66-49C2-9DDD-3D3F23FD1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3919" y="1415223"/>
            <a:ext cx="5536162" cy="231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777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>
            <a:spLocks noGrp="1"/>
          </p:cNvSpPr>
          <p:nvPr>
            <p:ph type="ctrTitle" idx="4294967295"/>
          </p:nvPr>
        </p:nvSpPr>
        <p:spPr>
          <a:xfrm>
            <a:off x="2064540" y="1457106"/>
            <a:ext cx="52779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2.776 -&gt; 2.758</a:t>
            </a:r>
            <a:endParaRPr sz="4800" dirty="0"/>
          </a:p>
        </p:txBody>
      </p:sp>
      <p:sp>
        <p:nvSpPr>
          <p:cNvPr id="263" name="Google Shape;263;p29"/>
          <p:cNvSpPr txBox="1">
            <a:spLocks noGrp="1"/>
          </p:cNvSpPr>
          <p:nvPr>
            <p:ph type="subTitle" idx="4294967295"/>
          </p:nvPr>
        </p:nvSpPr>
        <p:spPr>
          <a:xfrm>
            <a:off x="2064540" y="2029918"/>
            <a:ext cx="52779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Amélioration du score de log loss</a:t>
            </a:r>
            <a:endParaRPr sz="1800" dirty="0"/>
          </a:p>
        </p:txBody>
      </p:sp>
      <p:sp>
        <p:nvSpPr>
          <p:cNvPr id="266" name="Google Shape;266;p29"/>
          <p:cNvSpPr txBox="1">
            <a:spLocks noGrp="1"/>
          </p:cNvSpPr>
          <p:nvPr>
            <p:ph type="ctrTitle" idx="4294967295"/>
          </p:nvPr>
        </p:nvSpPr>
        <p:spPr>
          <a:xfrm>
            <a:off x="2064540" y="2771563"/>
            <a:ext cx="52779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+9%</a:t>
            </a:r>
            <a:endParaRPr sz="4800" dirty="0"/>
          </a:p>
        </p:txBody>
      </p:sp>
      <p:sp>
        <p:nvSpPr>
          <p:cNvPr id="267" name="Google Shape;267;p29"/>
          <p:cNvSpPr txBox="1">
            <a:spLocks noGrp="1"/>
          </p:cNvSpPr>
          <p:nvPr>
            <p:ph type="subTitle" idx="4294967295"/>
          </p:nvPr>
        </p:nvSpPr>
        <p:spPr>
          <a:xfrm>
            <a:off x="2064540" y="3344374"/>
            <a:ext cx="52779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Gain de precision sur les non remboursés</a:t>
            </a:r>
            <a:endParaRPr sz="1800" dirty="0"/>
          </a:p>
        </p:txBody>
      </p:sp>
      <p:sp>
        <p:nvSpPr>
          <p:cNvPr id="268" name="Google Shape;268;p2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AB1FA37-5B54-4AFA-A20B-7A8BFE429476}"/>
              </a:ext>
            </a:extLst>
          </p:cNvPr>
          <p:cNvSpPr txBox="1"/>
          <p:nvPr/>
        </p:nvSpPr>
        <p:spPr>
          <a:xfrm>
            <a:off x="2064540" y="654007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0091EA"/>
                </a:solidFill>
                <a:effectLst/>
                <a:uLnTx/>
                <a:uFillTx/>
                <a:latin typeface="Roboto Slab"/>
                <a:ea typeface="Roboto Slab"/>
                <a:sym typeface="Roboto Slab"/>
              </a:rPr>
              <a:t>Résultats</a:t>
            </a:r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52874B99-44CB-4720-B260-DC1EEB507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16" name="Google Shape;263;p29">
            <a:extLst>
              <a:ext uri="{FF2B5EF4-FFF2-40B4-BE49-F238E27FC236}">
                <a16:creationId xmlns:a16="http://schemas.microsoft.com/office/drawing/2014/main" id="{01590D16-EFAF-423D-BE97-5EE076620016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69608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C6E6DFB-2F6B-4DE8-8C06-1F6282AFB9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42</a:t>
            </a:fld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CF4DC45-7504-4BC8-99DB-5100DE600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4" name="Google Shape;263;p29">
            <a:extLst>
              <a:ext uri="{FF2B5EF4-FFF2-40B4-BE49-F238E27FC236}">
                <a16:creationId xmlns:a16="http://schemas.microsoft.com/office/drawing/2014/main" id="{A22202C1-FCB9-430A-B699-D550C52A2A87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509EB3A-F003-480B-AECF-C8F0BB4637EE}"/>
              </a:ext>
            </a:extLst>
          </p:cNvPr>
          <p:cNvSpPr txBox="1"/>
          <p:nvPr/>
        </p:nvSpPr>
        <p:spPr>
          <a:xfrm>
            <a:off x="2225733" y="306198"/>
            <a:ext cx="46925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0091EA"/>
                </a:solidFill>
                <a:effectLst/>
                <a:uLnTx/>
                <a:uFillTx/>
                <a:latin typeface="Roboto Slab"/>
                <a:ea typeface="Roboto Slab"/>
                <a:cs typeface="Arial"/>
                <a:sym typeface="Roboto Slab"/>
              </a:rPr>
              <a:t>Explicabilité des Features avec SHAP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AD4D1C-6ABC-4F5B-B6E3-7B2AC1B65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037" y="840605"/>
            <a:ext cx="5128613" cy="4204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934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C6E6DFB-2F6B-4DE8-8C06-1F6282AFB9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43</a:t>
            </a:fld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CF4DC45-7504-4BC8-99DB-5100DE600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41" y="62091"/>
            <a:ext cx="519720" cy="519720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  <a:reflection blurRad="6350" stA="30000" endPos="35000" dist="76200" dir="5400000" sy="-100000" algn="bl" rotWithShape="0"/>
          </a:effectLst>
        </p:spPr>
      </p:pic>
      <p:sp>
        <p:nvSpPr>
          <p:cNvPr id="4" name="Google Shape;263;p29">
            <a:extLst>
              <a:ext uri="{FF2B5EF4-FFF2-40B4-BE49-F238E27FC236}">
                <a16:creationId xmlns:a16="http://schemas.microsoft.com/office/drawing/2014/main" id="{A22202C1-FCB9-430A-B699-D550C52A2A87}"/>
              </a:ext>
            </a:extLst>
          </p:cNvPr>
          <p:cNvSpPr txBox="1">
            <a:spLocks/>
          </p:cNvSpPr>
          <p:nvPr/>
        </p:nvSpPr>
        <p:spPr>
          <a:xfrm>
            <a:off x="-241069" y="506253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5. Machine Learning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509EB3A-F003-480B-AECF-C8F0BB4637EE}"/>
              </a:ext>
            </a:extLst>
          </p:cNvPr>
          <p:cNvSpPr txBox="1"/>
          <p:nvPr/>
        </p:nvSpPr>
        <p:spPr>
          <a:xfrm>
            <a:off x="2225733" y="181701"/>
            <a:ext cx="46925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0091EA"/>
                </a:solidFill>
                <a:effectLst/>
                <a:uLnTx/>
                <a:uFillTx/>
                <a:latin typeface="Roboto Slab"/>
                <a:ea typeface="Roboto Slab"/>
                <a:cs typeface="Arial"/>
                <a:sym typeface="Roboto Slab"/>
              </a:rPr>
              <a:t>Explicabilité des Features avec SHAP</a:t>
            </a:r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209BEE9-58D2-4A99-A209-03B7CC911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7740" y="581811"/>
            <a:ext cx="5380527" cy="447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665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3DBCCD5-C4BA-42EC-8D18-F3F53FF0F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922" y="410263"/>
            <a:ext cx="855489" cy="855489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46000" endPos="35000" dist="50800" dir="5400000" sy="-100000" algn="bl" rotWithShape="0"/>
          </a:effectLst>
        </p:spPr>
      </p:pic>
      <p:sp>
        <p:nvSpPr>
          <p:cNvPr id="84" name="Google Shape;84;p14"/>
          <p:cNvSpPr/>
          <p:nvPr/>
        </p:nvSpPr>
        <p:spPr>
          <a:xfrm>
            <a:off x="5880381" y="2562025"/>
            <a:ext cx="1381800" cy="13656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" name="Google Shape;85;p14"/>
          <p:cNvSpPr txBox="1">
            <a:spLocks noGrp="1"/>
          </p:cNvSpPr>
          <p:nvPr>
            <p:ph type="ctrTitle" idx="4294967295"/>
          </p:nvPr>
        </p:nvSpPr>
        <p:spPr>
          <a:xfrm>
            <a:off x="1637500" y="592744"/>
            <a:ext cx="564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Conclusion</a:t>
            </a:r>
            <a:endParaRPr sz="6000" b="1" dirty="0"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637500" y="1563713"/>
            <a:ext cx="564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Pistes d’amélioration</a:t>
            </a:r>
            <a:endParaRPr sz="3600" b="1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637500" y="2388200"/>
            <a:ext cx="4109400" cy="2162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2600" dirty="0"/>
              <a:t>Gestion du déséquilibre.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2600" dirty="0"/>
              <a:t>Ajout de </a:t>
            </a:r>
            <a:r>
              <a:rPr lang="fr-FR" sz="2600" dirty="0" err="1"/>
              <a:t>features</a:t>
            </a:r>
            <a:r>
              <a:rPr lang="fr-FR" sz="2600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2600" dirty="0"/>
              <a:t>Récolte de données.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600" dirty="0"/>
          </a:p>
        </p:txBody>
      </p:sp>
      <p:cxnSp>
        <p:nvCxnSpPr>
          <p:cNvPr id="89" name="Google Shape;89;p14"/>
          <p:cNvCxnSpPr/>
          <p:nvPr/>
        </p:nvCxnSpPr>
        <p:spPr>
          <a:xfrm>
            <a:off x="6694986" y="3933625"/>
            <a:ext cx="214500" cy="856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4"/>
          <p:cNvCxnSpPr/>
          <p:nvPr/>
        </p:nvCxnSpPr>
        <p:spPr>
          <a:xfrm>
            <a:off x="7059842" y="3727574"/>
            <a:ext cx="394200" cy="525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4"/>
          <p:cNvCxnSpPr/>
          <p:nvPr/>
        </p:nvCxnSpPr>
        <p:spPr>
          <a:xfrm>
            <a:off x="7224089" y="3501963"/>
            <a:ext cx="752400" cy="464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 dirty="0"/>
          </a:p>
        </p:txBody>
      </p:sp>
      <p:grpSp>
        <p:nvGrpSpPr>
          <p:cNvPr id="12" name="Google Shape;1210;p49">
            <a:extLst>
              <a:ext uri="{FF2B5EF4-FFF2-40B4-BE49-F238E27FC236}">
                <a16:creationId xmlns:a16="http://schemas.microsoft.com/office/drawing/2014/main" id="{34DABACD-C557-4982-A1A1-C02748BB936B}"/>
              </a:ext>
            </a:extLst>
          </p:cNvPr>
          <p:cNvGrpSpPr/>
          <p:nvPr/>
        </p:nvGrpSpPr>
        <p:grpSpPr>
          <a:xfrm>
            <a:off x="5945969" y="2614358"/>
            <a:ext cx="1243298" cy="1260934"/>
            <a:chOff x="9878272" y="2682320"/>
            <a:chExt cx="720199" cy="719767"/>
          </a:xfrm>
        </p:grpSpPr>
        <p:sp>
          <p:nvSpPr>
            <p:cNvPr id="13" name="Google Shape;1211;p49">
              <a:extLst>
                <a:ext uri="{FF2B5EF4-FFF2-40B4-BE49-F238E27FC236}">
                  <a16:creationId xmlns:a16="http://schemas.microsoft.com/office/drawing/2014/main" id="{3F5A31DE-4F43-4C76-BCEB-9FCCF2FCF685}"/>
                </a:ext>
              </a:extLst>
            </p:cNvPr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212;p49">
              <a:extLst>
                <a:ext uri="{FF2B5EF4-FFF2-40B4-BE49-F238E27FC236}">
                  <a16:creationId xmlns:a16="http://schemas.microsoft.com/office/drawing/2014/main" id="{C6B93A68-FE6E-44B3-AFA0-AA997576726F}"/>
                </a:ext>
              </a:extLst>
            </p:cNvPr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213;p49">
              <a:extLst>
                <a:ext uri="{FF2B5EF4-FFF2-40B4-BE49-F238E27FC236}">
                  <a16:creationId xmlns:a16="http://schemas.microsoft.com/office/drawing/2014/main" id="{1C30AF9D-1961-42DF-911B-BABC903BABEE}"/>
                </a:ext>
              </a:extLst>
            </p:cNvPr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6"/>
          <p:cNvSpPr txBox="1">
            <a:spLocks noGrp="1"/>
          </p:cNvSpPr>
          <p:nvPr>
            <p:ph type="ctrTitle" idx="4294967295"/>
          </p:nvPr>
        </p:nvSpPr>
        <p:spPr>
          <a:xfrm>
            <a:off x="685800" y="5165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Merci !</a:t>
            </a:r>
            <a:endParaRPr sz="6000" b="1" dirty="0"/>
          </a:p>
        </p:txBody>
      </p:sp>
      <p:sp>
        <p:nvSpPr>
          <p:cNvPr id="404" name="Google Shape;404;p36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13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Des questions ?</a:t>
            </a:r>
            <a:endParaRPr sz="3600" b="1" dirty="0"/>
          </a:p>
        </p:txBody>
      </p:sp>
      <p:sp>
        <p:nvSpPr>
          <p:cNvPr id="406" name="Google Shape;406;p3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BA78395-500A-4FFE-B941-F286C9765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8443" y="1676342"/>
            <a:ext cx="2291057" cy="22910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2904210" y="0"/>
            <a:ext cx="3335577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MÉTHODOLOGIE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pic>
        <p:nvPicPr>
          <p:cNvPr id="95" name="Image 94">
            <a:extLst>
              <a:ext uri="{FF2B5EF4-FFF2-40B4-BE49-F238E27FC236}">
                <a16:creationId xmlns:a16="http://schemas.microsoft.com/office/drawing/2014/main" id="{E5F164F7-B2DC-4BCA-AA3F-68E43B20D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54" y="941734"/>
            <a:ext cx="8298891" cy="3656475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0198C6DB-F359-48DE-B827-F5ED497C2F36}"/>
              </a:ext>
            </a:extLst>
          </p:cNvPr>
          <p:cNvGrpSpPr/>
          <p:nvPr/>
        </p:nvGrpSpPr>
        <p:grpSpPr>
          <a:xfrm>
            <a:off x="79654" y="39350"/>
            <a:ext cx="685800" cy="702601"/>
            <a:chOff x="6165215" y="487777"/>
            <a:chExt cx="2426814" cy="2475276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13000" endPos="35000" dir="5400000" sy="-100000" algn="bl" rotWithShape="0"/>
          </a:effectLst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BCB1B9C9-3872-45CF-AD88-76B0DB737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65215" y="487777"/>
              <a:ext cx="2426814" cy="2426811"/>
            </a:xfrm>
            <a:prstGeom prst="rect">
              <a:avLst/>
            </a:prstGeom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BBB900F7-AED9-440F-B865-B74AE1C59A0C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7239764" y="1962455"/>
              <a:ext cx="1000598" cy="10005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1714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>
                    <a:lumMod val="90000"/>
                  </a:schemeClr>
                </a:solidFill>
              </a:rPr>
              <a:t>2.</a:t>
            </a:r>
            <a:endParaRPr sz="6000" dirty="0">
              <a:solidFill>
                <a:schemeClr val="accent4">
                  <a:lumMod val="9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DONNÉES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 quelles données disposons-nous ?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61CE2CA-8450-456F-A72F-91FB3A1E7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045" y="928255"/>
            <a:ext cx="1986339" cy="1986339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32000" endPos="385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42587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4F389A-B8D7-4131-84F7-1B8FA14E28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F926FCD-89F8-44ED-BB39-EB76B9FF19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CD1AB13-3C08-40BF-8ED7-D073DE030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40" y="0"/>
            <a:ext cx="8012119" cy="51435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4CC3CC1-25F1-40F3-928B-746F584D4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969"/>
            <a:ext cx="784800" cy="78480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32000" endPos="38500" dist="50800" dir="5400000" sy="-100000" algn="bl" rotWithShape="0"/>
          </a:effectLst>
        </p:spPr>
      </p:pic>
      <p:sp>
        <p:nvSpPr>
          <p:cNvPr id="6" name="Google Shape;263;p29">
            <a:extLst>
              <a:ext uri="{FF2B5EF4-FFF2-40B4-BE49-F238E27FC236}">
                <a16:creationId xmlns:a16="http://schemas.microsoft.com/office/drawing/2014/main" id="{B0C5D7D4-02D0-4D34-80DD-08733A80C802}"/>
              </a:ext>
            </a:extLst>
          </p:cNvPr>
          <p:cNvSpPr txBox="1">
            <a:spLocks/>
          </p:cNvSpPr>
          <p:nvPr/>
        </p:nvSpPr>
        <p:spPr>
          <a:xfrm>
            <a:off x="-343471" y="765732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2. Données</a:t>
            </a:r>
          </a:p>
        </p:txBody>
      </p:sp>
    </p:spTree>
    <p:extLst>
      <p:ext uri="{BB962C8B-B14F-4D97-AF65-F5344CB8AC3E}">
        <p14:creationId xmlns:p14="http://schemas.microsoft.com/office/powerpoint/2010/main" val="1284370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>
            <a:spLocks noGrp="1"/>
          </p:cNvSpPr>
          <p:nvPr>
            <p:ph type="ctrTitle" idx="4294967295"/>
          </p:nvPr>
        </p:nvSpPr>
        <p:spPr>
          <a:xfrm>
            <a:off x="998209" y="1250985"/>
            <a:ext cx="52779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307,511</a:t>
            </a:r>
            <a:endParaRPr sz="4800" dirty="0"/>
          </a:p>
        </p:txBody>
      </p:sp>
      <p:sp>
        <p:nvSpPr>
          <p:cNvPr id="263" name="Google Shape;263;p29"/>
          <p:cNvSpPr txBox="1">
            <a:spLocks noGrp="1"/>
          </p:cNvSpPr>
          <p:nvPr>
            <p:ph type="subTitle" idx="4294967295"/>
          </p:nvPr>
        </p:nvSpPr>
        <p:spPr>
          <a:xfrm>
            <a:off x="1388734" y="1914285"/>
            <a:ext cx="121159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Lignes</a:t>
            </a:r>
            <a:endParaRPr sz="1800" dirty="0"/>
          </a:p>
        </p:txBody>
      </p:sp>
      <p:sp>
        <p:nvSpPr>
          <p:cNvPr id="266" name="Google Shape;266;p29"/>
          <p:cNvSpPr txBox="1">
            <a:spLocks noGrp="1"/>
          </p:cNvSpPr>
          <p:nvPr>
            <p:ph type="ctrTitle" idx="4294967295"/>
          </p:nvPr>
        </p:nvSpPr>
        <p:spPr>
          <a:xfrm>
            <a:off x="6276109" y="1250986"/>
            <a:ext cx="52779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122</a:t>
            </a:r>
            <a:endParaRPr sz="4800" dirty="0"/>
          </a:p>
        </p:txBody>
      </p:sp>
      <p:sp>
        <p:nvSpPr>
          <p:cNvPr id="267" name="Google Shape;267;p29"/>
          <p:cNvSpPr txBox="1">
            <a:spLocks noGrp="1"/>
          </p:cNvSpPr>
          <p:nvPr>
            <p:ph type="subTitle" idx="4294967295"/>
          </p:nvPr>
        </p:nvSpPr>
        <p:spPr>
          <a:xfrm>
            <a:off x="6314134" y="1914285"/>
            <a:ext cx="52779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Colonnes</a:t>
            </a:r>
            <a:endParaRPr sz="1800" dirty="0"/>
          </a:p>
        </p:txBody>
      </p:sp>
      <p:sp>
        <p:nvSpPr>
          <p:cNvPr id="268" name="Google Shape;268;p2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sp>
        <p:nvSpPr>
          <p:cNvPr id="14" name="Google Shape;97;p15">
            <a:extLst>
              <a:ext uri="{FF2B5EF4-FFF2-40B4-BE49-F238E27FC236}">
                <a16:creationId xmlns:a16="http://schemas.microsoft.com/office/drawing/2014/main" id="{4D27C4A0-99D4-4BC7-8B4D-607E6AA832D5}"/>
              </a:ext>
            </a:extLst>
          </p:cNvPr>
          <p:cNvSpPr txBox="1">
            <a:spLocks/>
          </p:cNvSpPr>
          <p:nvPr/>
        </p:nvSpPr>
        <p:spPr>
          <a:xfrm>
            <a:off x="3228730" y="68101"/>
            <a:ext cx="3047379" cy="610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fr-FR" dirty="0"/>
              <a:t>application_train.csv</a:t>
            </a:r>
          </a:p>
        </p:txBody>
      </p:sp>
      <p:pic>
        <p:nvPicPr>
          <p:cNvPr id="15" name="Picture 8" descr="Target free icon">
            <a:extLst>
              <a:ext uri="{FF2B5EF4-FFF2-40B4-BE49-F238E27FC236}">
                <a16:creationId xmlns:a16="http://schemas.microsoft.com/office/drawing/2014/main" id="{2C67BA5D-092F-49D1-9B16-6ACD2611C4BC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483" y="1250984"/>
            <a:ext cx="693032" cy="69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263;p29">
            <a:extLst>
              <a:ext uri="{FF2B5EF4-FFF2-40B4-BE49-F238E27FC236}">
                <a16:creationId xmlns:a16="http://schemas.microsoft.com/office/drawing/2014/main" id="{2D8D6D70-0957-41D4-8BE7-E581BE28DF37}"/>
              </a:ext>
            </a:extLst>
          </p:cNvPr>
          <p:cNvSpPr txBox="1">
            <a:spLocks/>
          </p:cNvSpPr>
          <p:nvPr/>
        </p:nvSpPr>
        <p:spPr>
          <a:xfrm>
            <a:off x="3966204" y="1914285"/>
            <a:ext cx="1211591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800" dirty="0"/>
              <a:t>TARGET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19F840A-DAF8-4EAA-9855-BB0195FC55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4373" y="3296122"/>
            <a:ext cx="1192786" cy="119278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36C5808-7366-45D1-9BE6-311F755022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6843" y="3165557"/>
            <a:ext cx="1323351" cy="1323351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80FF8981-5427-47BB-B5B9-F38F560859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00969"/>
            <a:ext cx="784800" cy="78480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32000" endPos="38500" dist="50800" dir="5400000" sy="-100000" algn="bl" rotWithShape="0"/>
          </a:effectLst>
        </p:spPr>
      </p:pic>
      <p:sp>
        <p:nvSpPr>
          <p:cNvPr id="25" name="Google Shape;263;p29">
            <a:extLst>
              <a:ext uri="{FF2B5EF4-FFF2-40B4-BE49-F238E27FC236}">
                <a16:creationId xmlns:a16="http://schemas.microsoft.com/office/drawing/2014/main" id="{DA6096B1-A752-46D5-825E-FE1232145E1D}"/>
              </a:ext>
            </a:extLst>
          </p:cNvPr>
          <p:cNvSpPr txBox="1">
            <a:spLocks/>
          </p:cNvSpPr>
          <p:nvPr/>
        </p:nvSpPr>
        <p:spPr>
          <a:xfrm>
            <a:off x="-343471" y="765732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2. Données</a:t>
            </a:r>
          </a:p>
        </p:txBody>
      </p:sp>
    </p:spTree>
    <p:extLst>
      <p:ext uri="{BB962C8B-B14F-4D97-AF65-F5344CB8AC3E}">
        <p14:creationId xmlns:p14="http://schemas.microsoft.com/office/powerpoint/2010/main" val="164277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B34ADA2-A27C-47CF-A990-3036F9C550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1B12508-E948-417E-BBF9-036E12DD32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0969"/>
            <a:ext cx="784800" cy="78480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32000" endPos="38500" dist="50800" dir="5400000" sy="-100000" algn="bl" rotWithShape="0"/>
          </a:effectLst>
        </p:spPr>
      </p:pic>
      <p:sp>
        <p:nvSpPr>
          <p:cNvPr id="4" name="Google Shape;263;p29">
            <a:extLst>
              <a:ext uri="{FF2B5EF4-FFF2-40B4-BE49-F238E27FC236}">
                <a16:creationId xmlns:a16="http://schemas.microsoft.com/office/drawing/2014/main" id="{49A5C28C-F888-4690-8D6A-43A67A7E9AC3}"/>
              </a:ext>
            </a:extLst>
          </p:cNvPr>
          <p:cNvSpPr txBox="1">
            <a:spLocks/>
          </p:cNvSpPr>
          <p:nvPr/>
        </p:nvSpPr>
        <p:spPr>
          <a:xfrm>
            <a:off x="-343471" y="765732"/>
            <a:ext cx="1471741" cy="44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200" b="1" dirty="0"/>
              <a:t>2. Données</a:t>
            </a:r>
          </a:p>
        </p:txBody>
      </p:sp>
      <p:pic>
        <p:nvPicPr>
          <p:cNvPr id="5" name="Picture 8" descr="Target free icon">
            <a:extLst>
              <a:ext uri="{FF2B5EF4-FFF2-40B4-BE49-F238E27FC236}">
                <a16:creationId xmlns:a16="http://schemas.microsoft.com/office/drawing/2014/main" id="{C54503E3-FA91-4349-A75E-E11CDD8B81AF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483" y="831884"/>
            <a:ext cx="693032" cy="69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263;p29">
            <a:extLst>
              <a:ext uri="{FF2B5EF4-FFF2-40B4-BE49-F238E27FC236}">
                <a16:creationId xmlns:a16="http://schemas.microsoft.com/office/drawing/2014/main" id="{3FC827A2-4754-438F-B594-60E92375C52B}"/>
              </a:ext>
            </a:extLst>
          </p:cNvPr>
          <p:cNvSpPr txBox="1">
            <a:spLocks/>
          </p:cNvSpPr>
          <p:nvPr/>
        </p:nvSpPr>
        <p:spPr>
          <a:xfrm>
            <a:off x="3764276" y="122674"/>
            <a:ext cx="1615446" cy="447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2000" dirty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TARGET</a:t>
            </a:r>
            <a:endParaRPr lang="fr-FR" sz="1800" dirty="0">
              <a:solidFill>
                <a:schemeClr val="accent1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grpSp>
        <p:nvGrpSpPr>
          <p:cNvPr id="8" name="Google Shape;1227;p49">
            <a:extLst>
              <a:ext uri="{FF2B5EF4-FFF2-40B4-BE49-F238E27FC236}">
                <a16:creationId xmlns:a16="http://schemas.microsoft.com/office/drawing/2014/main" id="{50D729FD-BE3A-4408-AF07-B14F52776070}"/>
              </a:ext>
            </a:extLst>
          </p:cNvPr>
          <p:cNvGrpSpPr/>
          <p:nvPr/>
        </p:nvGrpSpPr>
        <p:grpSpPr>
          <a:xfrm flipH="1">
            <a:off x="1128270" y="2362200"/>
            <a:ext cx="1233930" cy="1596468"/>
            <a:chOff x="2554206" y="1011105"/>
            <a:chExt cx="613055" cy="720187"/>
          </a:xfrm>
        </p:grpSpPr>
        <p:sp>
          <p:nvSpPr>
            <p:cNvPr id="9" name="Google Shape;1228;p49">
              <a:extLst>
                <a:ext uri="{FF2B5EF4-FFF2-40B4-BE49-F238E27FC236}">
                  <a16:creationId xmlns:a16="http://schemas.microsoft.com/office/drawing/2014/main" id="{0F27A2D7-C5DC-48B2-A5CC-32047FA40BFF}"/>
                </a:ext>
              </a:extLst>
            </p:cNvPr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229;p49">
              <a:extLst>
                <a:ext uri="{FF2B5EF4-FFF2-40B4-BE49-F238E27FC236}">
                  <a16:creationId xmlns:a16="http://schemas.microsoft.com/office/drawing/2014/main" id="{2CCE61DD-F469-43D4-A59D-7AED25561650}"/>
                </a:ext>
              </a:extLst>
            </p:cNvPr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230;p49">
              <a:extLst>
                <a:ext uri="{FF2B5EF4-FFF2-40B4-BE49-F238E27FC236}">
                  <a16:creationId xmlns:a16="http://schemas.microsoft.com/office/drawing/2014/main" id="{F9B0D201-A482-4CA4-8D0C-7410AE47704B}"/>
                </a:ext>
              </a:extLst>
            </p:cNvPr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" name="Google Shape;1231;p49">
            <a:extLst>
              <a:ext uri="{FF2B5EF4-FFF2-40B4-BE49-F238E27FC236}">
                <a16:creationId xmlns:a16="http://schemas.microsoft.com/office/drawing/2014/main" id="{3AE3A769-A177-4B69-8516-F0489987CE9C}"/>
              </a:ext>
            </a:extLst>
          </p:cNvPr>
          <p:cNvGrpSpPr/>
          <p:nvPr/>
        </p:nvGrpSpPr>
        <p:grpSpPr>
          <a:xfrm>
            <a:off x="1353117" y="1459618"/>
            <a:ext cx="693032" cy="693031"/>
            <a:chOff x="9901824" y="937343"/>
            <a:chExt cx="744273" cy="793950"/>
          </a:xfrm>
        </p:grpSpPr>
        <p:grpSp>
          <p:nvGrpSpPr>
            <p:cNvPr id="13" name="Google Shape;1232;p49">
              <a:extLst>
                <a:ext uri="{FF2B5EF4-FFF2-40B4-BE49-F238E27FC236}">
                  <a16:creationId xmlns:a16="http://schemas.microsoft.com/office/drawing/2014/main" id="{F7441029-F2F1-428D-AF61-CDDD644D8A4A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20" name="Google Shape;1233;p49">
                <a:extLst>
                  <a:ext uri="{FF2B5EF4-FFF2-40B4-BE49-F238E27FC236}">
                    <a16:creationId xmlns:a16="http://schemas.microsoft.com/office/drawing/2014/main" id="{525BBBDD-7617-4327-B28E-03B772F8E37B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1234;p49">
                <a:extLst>
                  <a:ext uri="{FF2B5EF4-FFF2-40B4-BE49-F238E27FC236}">
                    <a16:creationId xmlns:a16="http://schemas.microsoft.com/office/drawing/2014/main" id="{4557559A-B0FC-467A-B3E2-13AC185B47EA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1235;p49">
                <a:extLst>
                  <a:ext uri="{FF2B5EF4-FFF2-40B4-BE49-F238E27FC236}">
                    <a16:creationId xmlns:a16="http://schemas.microsoft.com/office/drawing/2014/main" id="{70A6CBCC-7C68-4E24-AA24-73C31C2FEC8F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1236;p49">
                <a:extLst>
                  <a:ext uri="{FF2B5EF4-FFF2-40B4-BE49-F238E27FC236}">
                    <a16:creationId xmlns:a16="http://schemas.microsoft.com/office/drawing/2014/main" id="{2265B8FE-EEF2-41FA-BA71-0F9F859C4733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1237;p49">
                <a:extLst>
                  <a:ext uri="{FF2B5EF4-FFF2-40B4-BE49-F238E27FC236}">
                    <a16:creationId xmlns:a16="http://schemas.microsoft.com/office/drawing/2014/main" id="{27A88D4A-3AFA-426A-95BE-078C41037A25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1238;p49">
                <a:extLst>
                  <a:ext uri="{FF2B5EF4-FFF2-40B4-BE49-F238E27FC236}">
                    <a16:creationId xmlns:a16="http://schemas.microsoft.com/office/drawing/2014/main" id="{090A974E-70C2-4E2E-B841-3EF448811F07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239;p49">
                <a:extLst>
                  <a:ext uri="{FF2B5EF4-FFF2-40B4-BE49-F238E27FC236}">
                    <a16:creationId xmlns:a16="http://schemas.microsoft.com/office/drawing/2014/main" id="{88463A68-1362-46E0-82B1-A6414586D42D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1240;p49">
                <a:extLst>
                  <a:ext uri="{FF2B5EF4-FFF2-40B4-BE49-F238E27FC236}">
                    <a16:creationId xmlns:a16="http://schemas.microsoft.com/office/drawing/2014/main" id="{2AFE2430-6D07-4C3D-9D30-15864B1B32FF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1241;p49">
                <a:extLst>
                  <a:ext uri="{FF2B5EF4-FFF2-40B4-BE49-F238E27FC236}">
                    <a16:creationId xmlns:a16="http://schemas.microsoft.com/office/drawing/2014/main" id="{D955B641-A7F2-4870-9B66-0F6FBF4CC00A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1242;p49">
                <a:extLst>
                  <a:ext uri="{FF2B5EF4-FFF2-40B4-BE49-F238E27FC236}">
                    <a16:creationId xmlns:a16="http://schemas.microsoft.com/office/drawing/2014/main" id="{891A410E-CC57-4528-9C3B-A566BFAC92C9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" name="Google Shape;1243;p49">
              <a:extLst>
                <a:ext uri="{FF2B5EF4-FFF2-40B4-BE49-F238E27FC236}">
                  <a16:creationId xmlns:a16="http://schemas.microsoft.com/office/drawing/2014/main" id="{79664347-023D-42EF-AA40-652BC9223F1F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244;p49">
              <a:extLst>
                <a:ext uri="{FF2B5EF4-FFF2-40B4-BE49-F238E27FC236}">
                  <a16:creationId xmlns:a16="http://schemas.microsoft.com/office/drawing/2014/main" id="{5EB73056-D8B6-4BFE-B126-33696481FBF0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245;p49">
              <a:extLst>
                <a:ext uri="{FF2B5EF4-FFF2-40B4-BE49-F238E27FC236}">
                  <a16:creationId xmlns:a16="http://schemas.microsoft.com/office/drawing/2014/main" id="{F6441996-A967-4796-A74B-B9305F89FA10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246;p49">
              <a:extLst>
                <a:ext uri="{FF2B5EF4-FFF2-40B4-BE49-F238E27FC236}">
                  <a16:creationId xmlns:a16="http://schemas.microsoft.com/office/drawing/2014/main" id="{40EF3320-7ECF-4529-A8C4-1441FFCB843E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247;p49">
              <a:extLst>
                <a:ext uri="{FF2B5EF4-FFF2-40B4-BE49-F238E27FC236}">
                  <a16:creationId xmlns:a16="http://schemas.microsoft.com/office/drawing/2014/main" id="{3F3583E4-5C17-478D-BE08-47A65EC659CF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248;p49">
              <a:extLst>
                <a:ext uri="{FF2B5EF4-FFF2-40B4-BE49-F238E27FC236}">
                  <a16:creationId xmlns:a16="http://schemas.microsoft.com/office/drawing/2014/main" id="{20A3C2DE-8B2A-4A71-A6BC-507BC157FCF9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7" name="Image 56">
            <a:extLst>
              <a:ext uri="{FF2B5EF4-FFF2-40B4-BE49-F238E27FC236}">
                <a16:creationId xmlns:a16="http://schemas.microsoft.com/office/drawing/2014/main" id="{3F4BF8FF-8E98-40D4-B22A-F8B2DE47B2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0549" y="1803616"/>
            <a:ext cx="1549360" cy="1549360"/>
          </a:xfrm>
          <a:prstGeom prst="rect">
            <a:avLst/>
          </a:prstGeom>
        </p:spPr>
      </p:pic>
      <p:sp>
        <p:nvSpPr>
          <p:cNvPr id="58" name="ZoneTexte 57">
            <a:extLst>
              <a:ext uri="{FF2B5EF4-FFF2-40B4-BE49-F238E27FC236}">
                <a16:creationId xmlns:a16="http://schemas.microsoft.com/office/drawing/2014/main" id="{B1D59038-CEC4-4E4B-9B02-D9A9C9D73D63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450248" y="3141565"/>
            <a:ext cx="662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b="1" dirty="0">
                <a:solidFill>
                  <a:srgbClr val="80CB8E"/>
                </a:solidFill>
                <a:latin typeface="Staatliches" pitchFamily="2" charset="0"/>
              </a:rPr>
              <a:t>0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8A7F2485-7B10-406B-8399-0E00C168CAF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7216668" y="3141565"/>
            <a:ext cx="5693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b="1" dirty="0">
                <a:solidFill>
                  <a:srgbClr val="DD636E"/>
                </a:solidFill>
                <a:latin typeface="Staatliches" pitchFamily="2" charset="0"/>
              </a:rPr>
              <a:t>1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65F3C75D-90F4-4018-9F42-30D29D6E5511}"/>
              </a:ext>
            </a:extLst>
          </p:cNvPr>
          <p:cNvSpPr txBox="1"/>
          <p:nvPr/>
        </p:nvSpPr>
        <p:spPr>
          <a:xfrm>
            <a:off x="2430816" y="2820701"/>
            <a:ext cx="3841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- - - - - - - - - - - - - - - - - - - - - - - - - - - - - - - - -</a:t>
            </a:r>
          </a:p>
        </p:txBody>
      </p:sp>
      <p:sp>
        <p:nvSpPr>
          <p:cNvPr id="61" name="Google Shape;263;p29">
            <a:extLst>
              <a:ext uri="{FF2B5EF4-FFF2-40B4-BE49-F238E27FC236}">
                <a16:creationId xmlns:a16="http://schemas.microsoft.com/office/drawing/2014/main" id="{668303BC-2BC7-4D34-B93D-94ED589B2A9F}"/>
              </a:ext>
            </a:extLst>
          </p:cNvPr>
          <p:cNvSpPr txBox="1">
            <a:spLocks/>
          </p:cNvSpPr>
          <p:nvPr/>
        </p:nvSpPr>
        <p:spPr>
          <a:xfrm>
            <a:off x="569568" y="3966165"/>
            <a:ext cx="2613667" cy="556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800" dirty="0"/>
              <a:t>Apprentissage supervisé</a:t>
            </a:r>
          </a:p>
        </p:txBody>
      </p:sp>
      <p:sp>
        <p:nvSpPr>
          <p:cNvPr id="62" name="Google Shape;263;p29">
            <a:extLst>
              <a:ext uri="{FF2B5EF4-FFF2-40B4-BE49-F238E27FC236}">
                <a16:creationId xmlns:a16="http://schemas.microsoft.com/office/drawing/2014/main" id="{CD01F0EA-D44D-4DD6-B612-80D15F4F4AE0}"/>
              </a:ext>
            </a:extLst>
          </p:cNvPr>
          <p:cNvSpPr txBox="1">
            <a:spLocks/>
          </p:cNvSpPr>
          <p:nvPr/>
        </p:nvSpPr>
        <p:spPr>
          <a:xfrm>
            <a:off x="5790717" y="3966165"/>
            <a:ext cx="2613667" cy="556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fr-FR" sz="1800" dirty="0"/>
              <a:t>Classification binaire</a:t>
            </a:r>
          </a:p>
        </p:txBody>
      </p:sp>
      <p:grpSp>
        <p:nvGrpSpPr>
          <p:cNvPr id="63" name="Google Shape;873;p48">
            <a:extLst>
              <a:ext uri="{FF2B5EF4-FFF2-40B4-BE49-F238E27FC236}">
                <a16:creationId xmlns:a16="http://schemas.microsoft.com/office/drawing/2014/main" id="{342B061B-719D-4B5D-9265-80879981CE74}"/>
              </a:ext>
            </a:extLst>
          </p:cNvPr>
          <p:cNvGrpSpPr/>
          <p:nvPr/>
        </p:nvGrpSpPr>
        <p:grpSpPr>
          <a:xfrm>
            <a:off x="1264404" y="2604156"/>
            <a:ext cx="435022" cy="323445"/>
            <a:chOff x="5247525" y="3007275"/>
            <a:chExt cx="517575" cy="384825"/>
          </a:xfrm>
        </p:grpSpPr>
        <p:sp>
          <p:nvSpPr>
            <p:cNvPr id="64" name="Google Shape;874;p48">
              <a:extLst>
                <a:ext uri="{FF2B5EF4-FFF2-40B4-BE49-F238E27FC236}">
                  <a16:creationId xmlns:a16="http://schemas.microsoft.com/office/drawing/2014/main" id="{AB1A5B4E-4D57-4E19-98AB-94279A4CA389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65" name="Google Shape;875;p48">
              <a:extLst>
                <a:ext uri="{FF2B5EF4-FFF2-40B4-BE49-F238E27FC236}">
                  <a16:creationId xmlns:a16="http://schemas.microsoft.com/office/drawing/2014/main" id="{A90D22AD-2E0F-4160-A77D-1C768093FAF3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5616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5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2"/>
</p:tagLst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1185</TotalTime>
  <Words>689</Words>
  <Application>Microsoft Office PowerPoint</Application>
  <PresentationFormat>Affichage à l'écran (16:9)</PresentationFormat>
  <Paragraphs>200</Paragraphs>
  <Slides>45</Slides>
  <Notes>26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45</vt:i4>
      </vt:variant>
    </vt:vector>
  </HeadingPairs>
  <TitlesOfParts>
    <vt:vector size="52" baseType="lpstr">
      <vt:lpstr>Roboto Slab</vt:lpstr>
      <vt:lpstr>Source Sans Pro</vt:lpstr>
      <vt:lpstr>Calibri</vt:lpstr>
      <vt:lpstr>Courier New</vt:lpstr>
      <vt:lpstr>Staatliches</vt:lpstr>
      <vt:lpstr>Arial</vt:lpstr>
      <vt:lpstr>Cordelia template</vt:lpstr>
      <vt:lpstr>PRÊT À DÉPENSER</vt:lpstr>
      <vt:lpstr>Table des matières</vt:lpstr>
      <vt:lpstr>1. INTRODUCTION</vt:lpstr>
      <vt:lpstr>Présentation PowerPoint</vt:lpstr>
      <vt:lpstr>MÉTHODOLOGIE</vt:lpstr>
      <vt:lpstr>2. DONNÉES</vt:lpstr>
      <vt:lpstr>Présentation PowerPoint</vt:lpstr>
      <vt:lpstr>307,511</vt:lpstr>
      <vt:lpstr>Présentation PowerPoint</vt:lpstr>
      <vt:lpstr>Présentation PowerPoint</vt:lpstr>
      <vt:lpstr>Présentation PowerPoint</vt:lpstr>
      <vt:lpstr>3. Analyses</vt:lpstr>
      <vt:lpstr>Distribution du montant des crédits</vt:lpstr>
      <vt:lpstr>Proportion des crédits qui ont été remboursés ou non</vt:lpstr>
      <vt:lpstr>Moyenne de score de crédit remboursé selon le sexe de la personne</vt:lpstr>
      <vt:lpstr>Crédit remboursé ou non selon la source de revenu du client</vt:lpstr>
      <vt:lpstr>4. Traitement des données</vt:lpstr>
      <vt:lpstr>Process</vt:lpstr>
      <vt:lpstr>Encodage</vt:lpstr>
      <vt:lpstr>Imputation des valeurs manquantes</vt:lpstr>
      <vt:lpstr>Split – Séparation du jeu de données en set d’entraînement et en set de test</vt:lpstr>
      <vt:lpstr>Normalisation</vt:lpstr>
      <vt:lpstr>5. Machine Learning</vt:lpstr>
      <vt:lpstr>MÉTHODOLOGIE</vt:lpstr>
      <vt:lpstr>Comparaison des modèles de classification</vt:lpstr>
      <vt:lpstr>Matrice de confusion</vt:lpstr>
      <vt:lpstr>Métriques - Precision</vt:lpstr>
      <vt:lpstr>Métriques - Recall</vt:lpstr>
      <vt:lpstr>Métriques – F1 Score</vt:lpstr>
      <vt:lpstr>Métriques – F beta score</vt:lpstr>
      <vt:lpstr>Métriques - Logloss</vt:lpstr>
      <vt:lpstr>Courbe du log loss</vt:lpstr>
      <vt:lpstr>DummyClassifier – Modèle de référence</vt:lpstr>
      <vt:lpstr>Choix du modèle</vt:lpstr>
      <vt:lpstr>Présentation PowerPoint</vt:lpstr>
      <vt:lpstr>Évaluation – Premier Entraînement</vt:lpstr>
      <vt:lpstr>Ajout de nouvelles features</vt:lpstr>
      <vt:lpstr>Évaluation – Entraînement avec nouvelles features</vt:lpstr>
      <vt:lpstr>Optimisation des hyperparamètres</vt:lpstr>
      <vt:lpstr>Évaluation – Entraînement avec les nouveaux paramètres</vt:lpstr>
      <vt:lpstr>2.776 -&gt; 2.758</vt:lpstr>
      <vt:lpstr>Présentation PowerPoint</vt:lpstr>
      <vt:lpstr>Présentation PowerPoint</vt:lpstr>
      <vt:lpstr>Conclusion</vt:lpstr>
      <vt:lpstr>Merci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PRÊT À DÉPENSER</dc:title>
  <dc:creator>Moi</dc:creator>
  <cp:lastModifiedBy>Sofiane Derraz</cp:lastModifiedBy>
  <cp:revision>42</cp:revision>
  <dcterms:modified xsi:type="dcterms:W3CDTF">2021-10-02T18:32:14Z</dcterms:modified>
</cp:coreProperties>
</file>